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7" r:id="rId1"/>
  </p:sldMasterIdLst>
  <p:notesMasterIdLst>
    <p:notesMasterId r:id="rId14"/>
  </p:notesMasterIdLst>
  <p:sldIdLst>
    <p:sldId id="256" r:id="rId2"/>
    <p:sldId id="257" r:id="rId3"/>
    <p:sldId id="258" r:id="rId4"/>
    <p:sldId id="259" r:id="rId5"/>
    <p:sldId id="260" r:id="rId6"/>
    <p:sldId id="261" r:id="rId7"/>
    <p:sldId id="262" r:id="rId8"/>
    <p:sldId id="266" r:id="rId9"/>
    <p:sldId id="267" r:id="rId10"/>
    <p:sldId id="263" r:id="rId11"/>
    <p:sldId id="264" r:id="rId12"/>
    <p:sldId id="265" r:id="rId13"/>
  </p:sldIdLst>
  <p:sldSz cx="14630400" cy="8229600"/>
  <p:notesSz cx="8229600" cy="14630400"/>
  <p:embeddedFontLst>
    <p:embeddedFont>
      <p:font typeface="Alef" panose="00000500000000000000" pitchFamily="2" charset="-79"/>
      <p:regular r:id="rId15"/>
      <p:bold r:id="rId16"/>
    </p:embeddedFont>
    <p:embeddedFont>
      <p:font typeface="Calibri" panose="020F0502020204030204" pitchFamily="34" charset="0"/>
      <p:regular r:id="rId17"/>
      <p:bold r:id="rId18"/>
      <p:italic r:id="rId19"/>
      <p:boldItalic r:id="rId20"/>
    </p:embeddedFont>
    <p:embeddedFont>
      <p:font typeface="Syne" panose="020B0604020202020204" charset="0"/>
      <p:regular r:id="rId21"/>
    </p:embeddedFont>
    <p:embeddedFont>
      <p:font typeface="Syne Extra Bold" panose="020B0604020202020204" charset="0"/>
      <p:regular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7808"/>
    <a:srgbClr val="151F24"/>
    <a:srgbClr val="162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3" autoAdjust="0"/>
    <p:restoredTop sz="94610"/>
  </p:normalViewPr>
  <p:slideViewPr>
    <p:cSldViewPr snapToGrid="0" snapToObjects="1">
      <p:cViewPr varScale="1">
        <p:scale>
          <a:sx n="51" d="100"/>
          <a:sy n="51" d="100"/>
        </p:scale>
        <p:origin x="9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14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82232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62332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34141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36862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587452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792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44135373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14694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831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34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9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796996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277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871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2441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8654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8649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033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81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79486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7317056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4327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75868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235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8940534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2020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11/6/2024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891267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525" y="-3481"/>
            <a:ext cx="14630400" cy="8229600"/>
          </a:xfrm>
          <a:prstGeom prst="rect">
            <a:avLst/>
          </a:prstGeom>
          <a:solidFill>
            <a:srgbClr val="152025">
              <a:alpha val="80000"/>
            </a:srgbClr>
          </a:solidFill>
          <a:ln/>
        </p:spPr>
        <p:txBody>
          <a:bodyPr/>
          <a:lstStyle/>
          <a:p>
            <a:r>
              <a:rPr lang="en-US" b="1" dirty="0">
                <a:solidFill>
                  <a:srgbClr val="F0F4F1"/>
                </a:solidFill>
                <a:latin typeface="Syne Extra Bold" pitchFamily="34" charset="0"/>
                <a:ea typeface="Syne Extra Bold" pitchFamily="34" charset="-122"/>
                <a:cs typeface="Syne Extra Bold" pitchFamily="34" charset="-120"/>
              </a:rPr>
              <a:t>s</a:t>
            </a:r>
          </a:p>
        </p:txBody>
      </p:sp>
      <p:pic>
        <p:nvPicPr>
          <p:cNvPr id="10" name="Picture 9">
            <a:extLst>
              <a:ext uri="{FF2B5EF4-FFF2-40B4-BE49-F238E27FC236}">
                <a16:creationId xmlns:a16="http://schemas.microsoft.com/office/drawing/2014/main" id="{0F047579-CA15-48E7-9A77-E9CC4A9FD39A}"/>
              </a:ext>
            </a:extLst>
          </p:cNvPr>
          <p:cNvPicPr>
            <a:picLocks noChangeAspect="1"/>
          </p:cNvPicPr>
          <p:nvPr/>
        </p:nvPicPr>
        <p:blipFill>
          <a:blip r:embed="rId4"/>
          <a:stretch>
            <a:fillRect/>
          </a:stretch>
        </p:blipFill>
        <p:spPr>
          <a:xfrm>
            <a:off x="10715118" y="-15558"/>
            <a:ext cx="3944960" cy="3944960"/>
          </a:xfrm>
          <a:prstGeom prst="rect">
            <a:avLst/>
          </a:prstGeom>
        </p:spPr>
      </p:pic>
      <p:sp>
        <p:nvSpPr>
          <p:cNvPr id="4" name="Text 1"/>
          <p:cNvSpPr/>
          <p:nvPr/>
        </p:nvSpPr>
        <p:spPr>
          <a:xfrm>
            <a:off x="845225" y="598958"/>
            <a:ext cx="6622375" cy="1107773"/>
          </a:xfrm>
          <a:prstGeom prst="rect">
            <a:avLst/>
          </a:prstGeom>
          <a:noFill/>
          <a:ln/>
        </p:spPr>
        <p:txBody>
          <a:bodyPr wrap="none" lIns="0" tIns="0" rIns="0" bIns="0" rtlCol="0" anchor="t"/>
          <a:lstStyle/>
          <a:p>
            <a:r>
              <a:rPr lang="en-US" sz="6600" b="1" dirty="0" err="1">
                <a:solidFill>
                  <a:srgbClr val="F0F4F1"/>
                </a:solidFill>
                <a:latin typeface="Syne Extra Bold" pitchFamily="34" charset="0"/>
                <a:ea typeface="Syne Extra Bold" pitchFamily="34" charset="-122"/>
                <a:cs typeface="Syne Extra Bold" pitchFamily="34" charset="-120"/>
              </a:rPr>
              <a:t>ShobjiDealer</a:t>
            </a:r>
            <a:r>
              <a:rPr lang="en-US" sz="6600" b="1" dirty="0">
                <a:solidFill>
                  <a:srgbClr val="F0F4F1"/>
                </a:solidFill>
                <a:latin typeface="Syne Extra Bold" pitchFamily="34" charset="0"/>
                <a:ea typeface="Syne Extra Bold" pitchFamily="34" charset="-122"/>
                <a:cs typeface="Syne Extra Bold" pitchFamily="34" charset="-120"/>
              </a:rPr>
              <a:t>:</a:t>
            </a:r>
          </a:p>
        </p:txBody>
      </p:sp>
      <p:sp>
        <p:nvSpPr>
          <p:cNvPr id="5" name="Text 2"/>
          <p:cNvSpPr/>
          <p:nvPr/>
        </p:nvSpPr>
        <p:spPr>
          <a:xfrm>
            <a:off x="904279" y="2404668"/>
            <a:ext cx="13012341" cy="595432"/>
          </a:xfrm>
          <a:prstGeom prst="rect">
            <a:avLst/>
          </a:prstGeom>
          <a:noFill/>
          <a:ln/>
        </p:spPr>
        <p:txBody>
          <a:bodyPr wrap="square" lIns="0" tIns="0" rIns="0" bIns="0" rtlCol="0" anchor="t"/>
          <a:lstStyle/>
          <a:p>
            <a:pPr marL="0" indent="0">
              <a:lnSpc>
                <a:spcPts val="3300"/>
              </a:lnSpc>
              <a:buNone/>
            </a:pPr>
            <a:r>
              <a:rPr lang="en-US" sz="2650" b="1" dirty="0">
                <a:solidFill>
                  <a:srgbClr val="F0F4F1"/>
                </a:solidFill>
                <a:latin typeface="Syne Extra Bold" pitchFamily="34" charset="0"/>
                <a:ea typeface="Syne Extra Bold" pitchFamily="34" charset="-122"/>
                <a:cs typeface="Syne Extra Bold" pitchFamily="34" charset="-120"/>
              </a:rPr>
              <a:t>Redefining Fresh Produces Towards Urban People.</a:t>
            </a:r>
          </a:p>
        </p:txBody>
      </p:sp>
      <p:sp>
        <p:nvSpPr>
          <p:cNvPr id="6" name="Text 3"/>
          <p:cNvSpPr/>
          <p:nvPr/>
        </p:nvSpPr>
        <p:spPr>
          <a:xfrm>
            <a:off x="1162526" y="4858703"/>
            <a:ext cx="12702659" cy="1088708"/>
          </a:xfrm>
          <a:prstGeom prst="rect">
            <a:avLst/>
          </a:prstGeom>
          <a:noFill/>
          <a:ln/>
        </p:spPr>
        <p:txBody>
          <a:bodyPr wrap="square" lIns="0" tIns="0" rIns="0" bIns="0" rtlCol="0" anchor="t"/>
          <a:lstStyle/>
          <a:p>
            <a:pPr marL="0" indent="0">
              <a:lnSpc>
                <a:spcPts val="2850"/>
              </a:lnSpc>
              <a:buNone/>
            </a:pPr>
            <a:r>
              <a:rPr lang="en-US" dirty="0">
                <a:solidFill>
                  <a:srgbClr val="D7E5D8"/>
                </a:solidFill>
                <a:latin typeface="Syne" pitchFamily="34" charset="0"/>
                <a:ea typeface="Syne" pitchFamily="34" charset="-122"/>
                <a:cs typeface="Syne" pitchFamily="34" charset="-120"/>
              </a:rPr>
              <a:t>ShobjiDealer aims to provide daily needed vegetables fresh and convenient. By connecting farmers directly with consumers, we're tackling rising food costs and ensuring farmer earnings. Our innovative platform promises to enhance farmers livelihood, reduce waste, and ensure affordable, quality produce for all.</a:t>
            </a:r>
            <a:endParaRPr lang="en-US" dirty="0"/>
          </a:p>
        </p:txBody>
      </p:sp>
      <p:sp>
        <p:nvSpPr>
          <p:cNvPr id="7" name="Shape 4"/>
          <p:cNvSpPr/>
          <p:nvPr/>
        </p:nvSpPr>
        <p:spPr>
          <a:xfrm>
            <a:off x="822365" y="4841677"/>
            <a:ext cx="30480" cy="1599009"/>
          </a:xfrm>
          <a:prstGeom prst="rect">
            <a:avLst/>
          </a:prstGeom>
          <a:solidFill>
            <a:srgbClr val="A9F00F"/>
          </a:solidFill>
          <a:ln/>
        </p:spPr>
      </p:sp>
      <p:sp>
        <p:nvSpPr>
          <p:cNvPr id="8" name="Text 5"/>
          <p:cNvSpPr/>
          <p:nvPr/>
        </p:nvSpPr>
        <p:spPr>
          <a:xfrm>
            <a:off x="822365" y="6723698"/>
            <a:ext cx="3536513" cy="354330"/>
          </a:xfrm>
          <a:prstGeom prst="rect">
            <a:avLst/>
          </a:prstGeom>
          <a:noFill/>
          <a:ln/>
        </p:spPr>
        <p:txBody>
          <a:bodyPr wrap="none" lIns="0" tIns="0" rIns="0" bIns="0" rtlCol="0" anchor="t"/>
          <a:lstStyle/>
          <a:p>
            <a:pPr marL="0" indent="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by Hawkers Inc.</a:t>
            </a:r>
            <a:endParaRPr lang="en-US" sz="2200" dirty="0"/>
          </a:p>
        </p:txBody>
      </p:sp>
      <p:sp>
        <p:nvSpPr>
          <p:cNvPr id="13" name="TextBox 12">
            <a:extLst>
              <a:ext uri="{FF2B5EF4-FFF2-40B4-BE49-F238E27FC236}">
                <a16:creationId xmlns:a16="http://schemas.microsoft.com/office/drawing/2014/main" id="{318C00AE-BCDA-4175-BFB1-486F85844EBB}"/>
              </a:ext>
            </a:extLst>
          </p:cNvPr>
          <p:cNvSpPr txBox="1"/>
          <p:nvPr/>
        </p:nvSpPr>
        <p:spPr>
          <a:xfrm>
            <a:off x="1409700" y="1713842"/>
            <a:ext cx="9839325" cy="923330"/>
          </a:xfrm>
          <a:prstGeom prst="rect">
            <a:avLst/>
          </a:prstGeom>
          <a:noFill/>
        </p:spPr>
        <p:txBody>
          <a:bodyPr wrap="square" rtlCol="0">
            <a:spAutoFit/>
          </a:bodyPr>
          <a:lstStyle/>
          <a:p>
            <a:r>
              <a:rPr lang="en-US" sz="2700" b="1" dirty="0">
                <a:solidFill>
                  <a:srgbClr val="F0F4F1"/>
                </a:solidFill>
                <a:latin typeface="Syne Extra Bold" pitchFamily="34" charset="0"/>
                <a:ea typeface="Syne Extra Bold" pitchFamily="34" charset="-122"/>
                <a:cs typeface="Syne Extra Bold" pitchFamily="34" charset="-120"/>
              </a:rPr>
              <a:t>A multi-vendor </a:t>
            </a:r>
            <a:r>
              <a:rPr lang="en-US" sz="2700" b="1" dirty="0" err="1">
                <a:solidFill>
                  <a:srgbClr val="F0F4F1"/>
                </a:solidFill>
                <a:latin typeface="Syne Extra Bold" pitchFamily="34" charset="0"/>
                <a:ea typeface="Syne Extra Bold" pitchFamily="34" charset="-122"/>
                <a:cs typeface="Syne Extra Bold" pitchFamily="34" charset="-120"/>
              </a:rPr>
              <a:t>agri</a:t>
            </a:r>
            <a:r>
              <a:rPr lang="en-US" sz="2700" b="1" dirty="0">
                <a:solidFill>
                  <a:srgbClr val="F0F4F1"/>
                </a:solidFill>
                <a:latin typeface="Syne Extra Bold" pitchFamily="34" charset="0"/>
                <a:ea typeface="Syne Extra Bold" pitchFamily="34" charset="-122"/>
                <a:cs typeface="Syne Extra Bold" pitchFamily="34" charset="-120"/>
              </a:rPr>
              <a:t>-listing platform + more!</a:t>
            </a:r>
          </a:p>
          <a:p>
            <a:endParaRPr lang="en-AU"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1195"/>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Environmental and Social Impact</a:t>
            </a:r>
            <a:endParaRPr lang="en-US" sz="4450" dirty="0"/>
          </a:p>
        </p:txBody>
      </p:sp>
      <p:sp>
        <p:nvSpPr>
          <p:cNvPr id="4" name="Shape 1"/>
          <p:cNvSpPr/>
          <p:nvPr/>
        </p:nvSpPr>
        <p:spPr>
          <a:xfrm>
            <a:off x="793790" y="3457694"/>
            <a:ext cx="7556421" cy="3780711"/>
          </a:xfrm>
          <a:prstGeom prst="roundRect">
            <a:avLst>
              <a:gd name="adj" fmla="val 2520"/>
            </a:avLst>
          </a:prstGeom>
          <a:noFill/>
          <a:ln w="7620">
            <a:solidFill>
              <a:srgbClr val="FFFFFF">
                <a:alpha val="24000"/>
              </a:srgbClr>
            </a:solidFill>
            <a:prstDash val="solid"/>
          </a:ln>
        </p:spPr>
      </p:sp>
      <p:sp>
        <p:nvSpPr>
          <p:cNvPr id="5" name="Shape 2"/>
          <p:cNvSpPr/>
          <p:nvPr/>
        </p:nvSpPr>
        <p:spPr>
          <a:xfrm>
            <a:off x="801410" y="3465314"/>
            <a:ext cx="7540347" cy="1013222"/>
          </a:xfrm>
          <a:prstGeom prst="rect">
            <a:avLst/>
          </a:prstGeom>
          <a:solidFill>
            <a:srgbClr val="FFFFFF">
              <a:alpha val="4000"/>
            </a:srgbClr>
          </a:solidFill>
          <a:ln/>
        </p:spPr>
      </p:sp>
      <p:sp>
        <p:nvSpPr>
          <p:cNvPr id="6" name="Text 3"/>
          <p:cNvSpPr/>
          <p:nvPr/>
        </p:nvSpPr>
        <p:spPr>
          <a:xfrm>
            <a:off x="1029057" y="3609023"/>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Reduced Food Waste</a:t>
            </a:r>
            <a:endParaRPr lang="en-US" sz="1750" dirty="0"/>
          </a:p>
        </p:txBody>
      </p:sp>
      <p:sp>
        <p:nvSpPr>
          <p:cNvPr id="7" name="Text 4"/>
          <p:cNvSpPr/>
          <p:nvPr/>
        </p:nvSpPr>
        <p:spPr>
          <a:xfrm>
            <a:off x="3546038" y="3609023"/>
            <a:ext cx="2051923"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Lower Carbon Footprint</a:t>
            </a:r>
            <a:endParaRPr lang="en-US" sz="1750" dirty="0"/>
          </a:p>
        </p:txBody>
      </p:sp>
      <p:sp>
        <p:nvSpPr>
          <p:cNvPr id="8" name="Text 5"/>
          <p:cNvSpPr/>
          <p:nvPr/>
        </p:nvSpPr>
        <p:spPr>
          <a:xfrm>
            <a:off x="6059210" y="360902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Rural Development</a:t>
            </a:r>
            <a:endParaRPr lang="en-US" sz="1750" dirty="0"/>
          </a:p>
        </p:txBody>
      </p:sp>
      <p:sp>
        <p:nvSpPr>
          <p:cNvPr id="9" name="Shape 6"/>
          <p:cNvSpPr/>
          <p:nvPr/>
        </p:nvSpPr>
        <p:spPr>
          <a:xfrm>
            <a:off x="801410" y="4478536"/>
            <a:ext cx="7540347" cy="1376124"/>
          </a:xfrm>
          <a:prstGeom prst="rect">
            <a:avLst/>
          </a:prstGeom>
          <a:solidFill>
            <a:srgbClr val="000000">
              <a:alpha val="4000"/>
            </a:srgbClr>
          </a:solidFill>
          <a:ln/>
        </p:spPr>
      </p:sp>
      <p:sp>
        <p:nvSpPr>
          <p:cNvPr id="10" name="Text 7"/>
          <p:cNvSpPr/>
          <p:nvPr/>
        </p:nvSpPr>
        <p:spPr>
          <a:xfrm>
            <a:off x="1029057" y="4622244"/>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20% decrease in post-harvest losses</a:t>
            </a:r>
            <a:endParaRPr lang="en-US" sz="1750" dirty="0"/>
          </a:p>
        </p:txBody>
      </p:sp>
      <p:sp>
        <p:nvSpPr>
          <p:cNvPr id="11" name="Text 8"/>
          <p:cNvSpPr/>
          <p:nvPr/>
        </p:nvSpPr>
        <p:spPr>
          <a:xfrm>
            <a:off x="3546038" y="4622244"/>
            <a:ext cx="2051923"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30% reduction in transportation emissions</a:t>
            </a:r>
            <a:endParaRPr lang="en-US" sz="1750" dirty="0"/>
          </a:p>
        </p:txBody>
      </p:sp>
      <p:sp>
        <p:nvSpPr>
          <p:cNvPr id="12" name="Text 9"/>
          <p:cNvSpPr/>
          <p:nvPr/>
        </p:nvSpPr>
        <p:spPr>
          <a:xfrm>
            <a:off x="6059210" y="4622244"/>
            <a:ext cx="2055733"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10,000 farmers empowered in year one</a:t>
            </a:r>
            <a:endParaRPr lang="en-US" sz="1750" dirty="0"/>
          </a:p>
        </p:txBody>
      </p:sp>
      <p:sp>
        <p:nvSpPr>
          <p:cNvPr id="13" name="Shape 10"/>
          <p:cNvSpPr/>
          <p:nvPr/>
        </p:nvSpPr>
        <p:spPr>
          <a:xfrm>
            <a:off x="801410" y="5854660"/>
            <a:ext cx="7540347" cy="1376124"/>
          </a:xfrm>
          <a:prstGeom prst="rect">
            <a:avLst/>
          </a:prstGeom>
          <a:solidFill>
            <a:srgbClr val="FFFFFF">
              <a:alpha val="4000"/>
            </a:srgbClr>
          </a:solidFill>
          <a:ln/>
        </p:spPr>
      </p:sp>
      <p:sp>
        <p:nvSpPr>
          <p:cNvPr id="14" name="Text 11"/>
          <p:cNvSpPr/>
          <p:nvPr/>
        </p:nvSpPr>
        <p:spPr>
          <a:xfrm>
            <a:off x="1029057" y="5998369"/>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$500 million annual savings</a:t>
            </a:r>
            <a:endParaRPr lang="en-US" sz="1750" dirty="0"/>
          </a:p>
        </p:txBody>
      </p:sp>
      <p:sp>
        <p:nvSpPr>
          <p:cNvPr id="15" name="Text 12"/>
          <p:cNvSpPr/>
          <p:nvPr/>
        </p:nvSpPr>
        <p:spPr>
          <a:xfrm>
            <a:off x="3546038" y="5998369"/>
            <a:ext cx="2051923" cy="1088708"/>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Equivalent to planting 1 million trees</a:t>
            </a:r>
            <a:endParaRPr lang="en-US" sz="1750" dirty="0"/>
          </a:p>
        </p:txBody>
      </p:sp>
      <p:sp>
        <p:nvSpPr>
          <p:cNvPr id="16" name="Text 13"/>
          <p:cNvSpPr/>
          <p:nvPr/>
        </p:nvSpPr>
        <p:spPr>
          <a:xfrm>
            <a:off x="6059210" y="5998369"/>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15% increase in rural household incomes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4408"/>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Financial Projections and Scalability</a:t>
            </a:r>
            <a:endParaRPr lang="en-US" sz="4450" dirty="0"/>
          </a:p>
        </p:txBody>
      </p:sp>
      <p:pic>
        <p:nvPicPr>
          <p:cNvPr id="3" name="Image 0" descr="preencoded.png"/>
          <p:cNvPicPr>
            <a:picLocks noChangeAspect="1"/>
          </p:cNvPicPr>
          <p:nvPr/>
        </p:nvPicPr>
        <p:blipFill>
          <a:blip r:embed="rId3"/>
          <a:stretch>
            <a:fillRect/>
          </a:stretch>
        </p:blipFill>
        <p:spPr>
          <a:xfrm>
            <a:off x="793790" y="2845594"/>
            <a:ext cx="4120753" cy="2546747"/>
          </a:xfrm>
          <a:prstGeom prst="rect">
            <a:avLst/>
          </a:prstGeom>
        </p:spPr>
      </p:pic>
      <p:sp>
        <p:nvSpPr>
          <p:cNvPr id="4" name="Text 1"/>
          <p:cNvSpPr/>
          <p:nvPr/>
        </p:nvSpPr>
        <p:spPr>
          <a:xfrm>
            <a:off x="793790" y="5675828"/>
            <a:ext cx="378166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Revenue Growth</a:t>
            </a:r>
            <a:endParaRPr lang="en-US" sz="2200" dirty="0"/>
          </a:p>
        </p:txBody>
      </p:sp>
      <p:sp>
        <p:nvSpPr>
          <p:cNvPr id="5" name="Text 2"/>
          <p:cNvSpPr/>
          <p:nvPr/>
        </p:nvSpPr>
        <p:spPr>
          <a:xfrm>
            <a:off x="793790" y="616624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Projected 200% year-over-year growth for the first 3 years. Break-even expected by end of year 2.</a:t>
            </a:r>
            <a:endParaRPr lang="en-US" sz="1750" dirty="0"/>
          </a:p>
        </p:txBody>
      </p:sp>
      <p:pic>
        <p:nvPicPr>
          <p:cNvPr id="6" name="Image 1" descr="preencoded.png"/>
          <p:cNvPicPr>
            <a:picLocks noChangeAspect="1"/>
          </p:cNvPicPr>
          <p:nvPr/>
        </p:nvPicPr>
        <p:blipFill>
          <a:blip r:embed="rId4"/>
          <a:stretch>
            <a:fillRect/>
          </a:stretch>
        </p:blipFill>
        <p:spPr>
          <a:xfrm>
            <a:off x="5254704" y="2845594"/>
            <a:ext cx="4120872" cy="2546866"/>
          </a:xfrm>
          <a:prstGeom prst="rect">
            <a:avLst/>
          </a:prstGeom>
        </p:spPr>
      </p:pic>
      <p:sp>
        <p:nvSpPr>
          <p:cNvPr id="7" name="Text 3"/>
          <p:cNvSpPr/>
          <p:nvPr/>
        </p:nvSpPr>
        <p:spPr>
          <a:xfrm>
            <a:off x="5254704" y="5675948"/>
            <a:ext cx="4107180"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Market Expansion</a:t>
            </a:r>
            <a:endParaRPr lang="en-US" sz="2200" dirty="0"/>
          </a:p>
        </p:txBody>
      </p:sp>
      <p:sp>
        <p:nvSpPr>
          <p:cNvPr id="8" name="Text 4"/>
          <p:cNvSpPr/>
          <p:nvPr/>
        </p:nvSpPr>
        <p:spPr>
          <a:xfrm>
            <a:off x="5254704" y="6166366"/>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Starting in Dhaka, expanding to all major cities within 18 months. Rural penetration planned for year 3.</a:t>
            </a:r>
            <a:endParaRPr lang="en-US" sz="1750" dirty="0"/>
          </a:p>
        </p:txBody>
      </p:sp>
      <p:pic>
        <p:nvPicPr>
          <p:cNvPr id="9" name="Image 2" descr="preencoded.png"/>
          <p:cNvPicPr>
            <a:picLocks noChangeAspect="1"/>
          </p:cNvPicPr>
          <p:nvPr/>
        </p:nvPicPr>
        <p:blipFill>
          <a:blip r:embed="rId5"/>
          <a:stretch>
            <a:fillRect/>
          </a:stretch>
        </p:blipFill>
        <p:spPr>
          <a:xfrm>
            <a:off x="9715738" y="2845594"/>
            <a:ext cx="4120753" cy="2546747"/>
          </a:xfrm>
          <a:prstGeom prst="rect">
            <a:avLst/>
          </a:prstGeom>
        </p:spPr>
      </p:pic>
      <p:sp>
        <p:nvSpPr>
          <p:cNvPr id="10" name="Text 5"/>
          <p:cNvSpPr/>
          <p:nvPr/>
        </p:nvSpPr>
        <p:spPr>
          <a:xfrm>
            <a:off x="9715738" y="5675828"/>
            <a:ext cx="3130748"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Team Growth</a:t>
            </a:r>
            <a:endParaRPr lang="en-US" sz="2200" dirty="0"/>
          </a:p>
        </p:txBody>
      </p:sp>
      <p:sp>
        <p:nvSpPr>
          <p:cNvPr id="11" name="Text 6"/>
          <p:cNvSpPr/>
          <p:nvPr/>
        </p:nvSpPr>
        <p:spPr>
          <a:xfrm>
            <a:off x="9715738" y="616624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Current team of 20 to expand to 100+ within 2 years. Focus on local talent and agricultural expertise.</a:t>
            </a:r>
            <a:endParaRPr lang="en-US" sz="1750" dirty="0"/>
          </a:p>
        </p:txBody>
      </p:sp>
      <p:sp>
        <p:nvSpPr>
          <p:cNvPr id="13" name="TextBox 12">
            <a:extLst>
              <a:ext uri="{FF2B5EF4-FFF2-40B4-BE49-F238E27FC236}">
                <a16:creationId xmlns:a16="http://schemas.microsoft.com/office/drawing/2014/main" id="{E84795EF-25F1-498D-8F7E-77FA385F73DB}"/>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6642"/>
            <a:ext cx="7556421" cy="2126337"/>
          </a:xfrm>
          <a:prstGeom prst="rect">
            <a:avLst/>
          </a:prstGeom>
          <a:noFill/>
          <a:ln/>
        </p:spPr>
        <p:txBody>
          <a:bodyPr wrap="square" lIns="0" tIns="0" rIns="0" bIns="0" rtlCol="0" anchor="t"/>
          <a:lstStyle/>
          <a:p>
            <a:pPr marL="0" indent="0">
              <a:lnSpc>
                <a:spcPts val="5550"/>
              </a:lnSpc>
              <a:buNone/>
            </a:pPr>
            <a:r>
              <a:rPr lang="en-US" sz="4450" b="1">
                <a:solidFill>
                  <a:srgbClr val="F0F4F1"/>
                </a:solidFill>
                <a:latin typeface="Syne Extra Bold" pitchFamily="34" charset="0"/>
                <a:ea typeface="Syne Extra Bold" pitchFamily="34" charset="-122"/>
                <a:cs typeface="Syne Extra Bold" pitchFamily="34" charset="-120"/>
              </a:rPr>
              <a:t>Join the Agricultural Revolution</a:t>
            </a:r>
            <a:endParaRPr lang="en-US" sz="4450" dirty="0"/>
          </a:p>
        </p:txBody>
      </p:sp>
      <p:sp>
        <p:nvSpPr>
          <p:cNvPr id="4" name="Shape 1"/>
          <p:cNvSpPr/>
          <p:nvPr/>
        </p:nvSpPr>
        <p:spPr>
          <a:xfrm>
            <a:off x="6280190" y="3478292"/>
            <a:ext cx="510302" cy="510302"/>
          </a:xfrm>
          <a:prstGeom prst="roundRect">
            <a:avLst>
              <a:gd name="adj" fmla="val 18669"/>
            </a:avLst>
          </a:prstGeom>
          <a:solidFill>
            <a:srgbClr val="547808"/>
          </a:solidFill>
          <a:ln w="7620">
            <a:solidFill>
              <a:srgbClr val="6D9121"/>
            </a:solidFill>
            <a:prstDash val="solid"/>
          </a:ln>
        </p:spPr>
      </p:sp>
      <p:sp>
        <p:nvSpPr>
          <p:cNvPr id="5" name="Text 2"/>
          <p:cNvSpPr/>
          <p:nvPr/>
        </p:nvSpPr>
        <p:spPr>
          <a:xfrm>
            <a:off x="6445329" y="3563303"/>
            <a:ext cx="180023" cy="340281"/>
          </a:xfrm>
          <a:prstGeom prst="rect">
            <a:avLst/>
          </a:prstGeom>
          <a:noFill/>
          <a:ln/>
        </p:spPr>
        <p:txBody>
          <a:bodyPr wrap="none" lIns="0" tIns="0" rIns="0" bIns="0" rtlCol="0" anchor="t"/>
          <a:lstStyle/>
          <a:p>
            <a:pPr marL="0" indent="0" algn="ctr">
              <a:lnSpc>
                <a:spcPts val="2650"/>
              </a:lnSpc>
              <a:buNone/>
            </a:pPr>
            <a:r>
              <a:rPr lang="en-US" sz="2650" b="1">
                <a:solidFill>
                  <a:srgbClr val="FFFFFF"/>
                </a:solidFill>
                <a:latin typeface="Syne Extra Bold" pitchFamily="34" charset="0"/>
                <a:ea typeface="Syne Extra Bold" pitchFamily="34" charset="-122"/>
                <a:cs typeface="Syne Extra Bold" pitchFamily="34" charset="-120"/>
              </a:rPr>
              <a:t>1</a:t>
            </a:r>
            <a:endParaRPr lang="en-US" sz="2650" dirty="0"/>
          </a:p>
        </p:txBody>
      </p:sp>
      <p:sp>
        <p:nvSpPr>
          <p:cNvPr id="6" name="Text 3"/>
          <p:cNvSpPr/>
          <p:nvPr/>
        </p:nvSpPr>
        <p:spPr>
          <a:xfrm>
            <a:off x="7017306" y="3478292"/>
            <a:ext cx="2927747" cy="708660"/>
          </a:xfrm>
          <a:prstGeom prst="rect">
            <a:avLst/>
          </a:prstGeom>
          <a:noFill/>
          <a:ln/>
        </p:spPr>
        <p:txBody>
          <a:bodyPr wrap="square" lIns="0" tIns="0" rIns="0" bIns="0" rtlCol="0" anchor="t"/>
          <a:lstStyle/>
          <a:p>
            <a:pPr marL="0" indent="0">
              <a:lnSpc>
                <a:spcPts val="2750"/>
              </a:lnSpc>
              <a:buNone/>
            </a:pPr>
            <a:r>
              <a:rPr lang="en-US" sz="2200" b="1">
                <a:solidFill>
                  <a:srgbClr val="D7E5D8"/>
                </a:solidFill>
                <a:latin typeface="Syne Extra Bold" pitchFamily="34" charset="0"/>
                <a:ea typeface="Syne Extra Bold" pitchFamily="34" charset="-122"/>
                <a:cs typeface="Syne Extra Bold" pitchFamily="34" charset="-120"/>
              </a:rPr>
              <a:t>Invest in Impact</a:t>
            </a:r>
            <a:endParaRPr lang="en-US" sz="2200" dirty="0"/>
          </a:p>
        </p:txBody>
      </p:sp>
      <p:sp>
        <p:nvSpPr>
          <p:cNvPr id="7" name="Text 4"/>
          <p:cNvSpPr/>
          <p:nvPr/>
        </p:nvSpPr>
        <p:spPr>
          <a:xfrm>
            <a:off x="7017306" y="4323040"/>
            <a:ext cx="2927747" cy="1451610"/>
          </a:xfrm>
          <a:prstGeom prst="rect">
            <a:avLst/>
          </a:prstGeom>
          <a:noFill/>
          <a:ln/>
        </p:spPr>
        <p:txBody>
          <a:bodyPr wrap="square" lIns="0" tIns="0" rIns="0" bIns="0" rtlCol="0" anchor="t"/>
          <a:lstStyle/>
          <a:p>
            <a:pPr marL="0" indent="0">
              <a:lnSpc>
                <a:spcPts val="2850"/>
              </a:lnSpc>
              <a:buNone/>
            </a:pPr>
            <a:r>
              <a:rPr lang="en-US" sz="1750">
                <a:solidFill>
                  <a:srgbClr val="D7E5D8"/>
                </a:solidFill>
                <a:latin typeface="Syne" pitchFamily="34" charset="0"/>
                <a:ea typeface="Syne" pitchFamily="34" charset="-122"/>
                <a:cs typeface="Syne" pitchFamily="34" charset="-120"/>
              </a:rPr>
              <a:t>ShobjiDealer offers more than profits. It's a chance to transform lives and promote sustainable agriculture.</a:t>
            </a:r>
            <a:endParaRPr lang="en-US" sz="1750" dirty="0"/>
          </a:p>
        </p:txBody>
      </p:sp>
      <p:sp>
        <p:nvSpPr>
          <p:cNvPr id="8" name="Shape 5"/>
          <p:cNvSpPr/>
          <p:nvPr/>
        </p:nvSpPr>
        <p:spPr>
          <a:xfrm>
            <a:off x="10171867" y="3478292"/>
            <a:ext cx="510302" cy="510302"/>
          </a:xfrm>
          <a:prstGeom prst="roundRect">
            <a:avLst>
              <a:gd name="adj" fmla="val 18669"/>
            </a:avLst>
          </a:prstGeom>
          <a:solidFill>
            <a:srgbClr val="547808"/>
          </a:solidFill>
          <a:ln w="7620">
            <a:solidFill>
              <a:srgbClr val="6D9121"/>
            </a:solidFill>
            <a:prstDash val="solid"/>
          </a:ln>
        </p:spPr>
      </p:sp>
      <p:sp>
        <p:nvSpPr>
          <p:cNvPr id="9" name="Text 6"/>
          <p:cNvSpPr/>
          <p:nvPr/>
        </p:nvSpPr>
        <p:spPr>
          <a:xfrm>
            <a:off x="10256401" y="3563303"/>
            <a:ext cx="341233" cy="340281"/>
          </a:xfrm>
          <a:prstGeom prst="rect">
            <a:avLst/>
          </a:prstGeom>
          <a:noFill/>
          <a:ln/>
        </p:spPr>
        <p:txBody>
          <a:bodyPr wrap="none" lIns="0" tIns="0" rIns="0" bIns="0" rtlCol="0" anchor="t"/>
          <a:lstStyle/>
          <a:p>
            <a:pPr marL="0" indent="0" algn="ctr">
              <a:lnSpc>
                <a:spcPts val="2650"/>
              </a:lnSpc>
              <a:buNone/>
            </a:pPr>
            <a:r>
              <a:rPr lang="en-US" sz="2650" b="1">
                <a:solidFill>
                  <a:srgbClr val="FFFFFF"/>
                </a:solidFill>
                <a:latin typeface="Syne Extra Bold" pitchFamily="34" charset="0"/>
                <a:ea typeface="Syne Extra Bold" pitchFamily="34" charset="-122"/>
                <a:cs typeface="Syne Extra Bold" pitchFamily="34" charset="-120"/>
              </a:rPr>
              <a:t>2</a:t>
            </a:r>
            <a:endParaRPr lang="en-US" sz="2650" dirty="0"/>
          </a:p>
        </p:txBody>
      </p:sp>
      <p:sp>
        <p:nvSpPr>
          <p:cNvPr id="10" name="Text 7"/>
          <p:cNvSpPr/>
          <p:nvPr/>
        </p:nvSpPr>
        <p:spPr>
          <a:xfrm>
            <a:off x="10908983" y="3478292"/>
            <a:ext cx="2927747" cy="708660"/>
          </a:xfrm>
          <a:prstGeom prst="rect">
            <a:avLst/>
          </a:prstGeom>
          <a:noFill/>
          <a:ln/>
        </p:spPr>
        <p:txBody>
          <a:bodyPr wrap="square" lIns="0" tIns="0" rIns="0" bIns="0" rtlCol="0" anchor="t"/>
          <a:lstStyle/>
          <a:p>
            <a:pPr marL="0" indent="0">
              <a:lnSpc>
                <a:spcPts val="2750"/>
              </a:lnSpc>
              <a:buNone/>
            </a:pPr>
            <a:r>
              <a:rPr lang="en-US" sz="2200" b="1">
                <a:solidFill>
                  <a:srgbClr val="D7E5D8"/>
                </a:solidFill>
                <a:latin typeface="Syne Extra Bold" pitchFamily="34" charset="0"/>
                <a:ea typeface="Syne Extra Bold" pitchFamily="34" charset="-122"/>
                <a:cs typeface="Syne Extra Bold" pitchFamily="34" charset="-120"/>
              </a:rPr>
              <a:t>Scalable Model</a:t>
            </a:r>
            <a:endParaRPr lang="en-US" sz="2200" dirty="0"/>
          </a:p>
        </p:txBody>
      </p:sp>
      <p:sp>
        <p:nvSpPr>
          <p:cNvPr id="11" name="Text 8"/>
          <p:cNvSpPr/>
          <p:nvPr/>
        </p:nvSpPr>
        <p:spPr>
          <a:xfrm>
            <a:off x="10908983" y="4323040"/>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D7E5D8"/>
                </a:solidFill>
                <a:latin typeface="Syne" pitchFamily="34" charset="0"/>
                <a:ea typeface="Syne" pitchFamily="34" charset="-122"/>
                <a:cs typeface="Syne" pitchFamily="34" charset="-120"/>
              </a:rPr>
              <a:t>Our platform can be adapted to other developing markets. The potential for growth is immense.</a:t>
            </a:r>
            <a:endParaRPr lang="en-US" sz="1750" dirty="0"/>
          </a:p>
        </p:txBody>
      </p:sp>
      <p:sp>
        <p:nvSpPr>
          <p:cNvPr id="12" name="Shape 9"/>
          <p:cNvSpPr/>
          <p:nvPr/>
        </p:nvSpPr>
        <p:spPr>
          <a:xfrm>
            <a:off x="6280190" y="6256615"/>
            <a:ext cx="510302" cy="510302"/>
          </a:xfrm>
          <a:prstGeom prst="roundRect">
            <a:avLst>
              <a:gd name="adj" fmla="val 18669"/>
            </a:avLst>
          </a:prstGeom>
          <a:solidFill>
            <a:srgbClr val="547808"/>
          </a:solidFill>
          <a:ln w="7620">
            <a:solidFill>
              <a:srgbClr val="6D9121"/>
            </a:solidFill>
            <a:prstDash val="solid"/>
          </a:ln>
        </p:spPr>
      </p:sp>
      <p:sp>
        <p:nvSpPr>
          <p:cNvPr id="13" name="Text 10"/>
          <p:cNvSpPr/>
          <p:nvPr/>
        </p:nvSpPr>
        <p:spPr>
          <a:xfrm>
            <a:off x="6355794" y="6341626"/>
            <a:ext cx="358973" cy="340281"/>
          </a:xfrm>
          <a:prstGeom prst="rect">
            <a:avLst/>
          </a:prstGeom>
          <a:noFill/>
          <a:ln/>
        </p:spPr>
        <p:txBody>
          <a:bodyPr wrap="none" lIns="0" tIns="0" rIns="0" bIns="0" rtlCol="0" anchor="t"/>
          <a:lstStyle/>
          <a:p>
            <a:pPr marL="0" indent="0" algn="ctr">
              <a:lnSpc>
                <a:spcPts val="2650"/>
              </a:lnSpc>
              <a:buNone/>
            </a:pPr>
            <a:r>
              <a:rPr lang="en-US" sz="2650" b="1">
                <a:solidFill>
                  <a:srgbClr val="FFFFFF"/>
                </a:solidFill>
                <a:latin typeface="Syne Extra Bold" pitchFamily="34" charset="0"/>
                <a:ea typeface="Syne Extra Bold" pitchFamily="34" charset="-122"/>
                <a:cs typeface="Syne Extra Bold" pitchFamily="34" charset="-120"/>
              </a:rPr>
              <a:t>3</a:t>
            </a:r>
            <a:endParaRPr lang="en-US" sz="2650" dirty="0"/>
          </a:p>
        </p:txBody>
      </p:sp>
      <p:sp>
        <p:nvSpPr>
          <p:cNvPr id="14" name="Text 11"/>
          <p:cNvSpPr/>
          <p:nvPr/>
        </p:nvSpPr>
        <p:spPr>
          <a:xfrm>
            <a:off x="7017306" y="6256615"/>
            <a:ext cx="4942880" cy="354330"/>
          </a:xfrm>
          <a:prstGeom prst="rect">
            <a:avLst/>
          </a:prstGeom>
          <a:noFill/>
          <a:ln/>
        </p:spPr>
        <p:txBody>
          <a:bodyPr wrap="none" lIns="0" tIns="0" rIns="0" bIns="0" rtlCol="0" anchor="t"/>
          <a:lstStyle/>
          <a:p>
            <a:pPr marL="0" indent="0">
              <a:lnSpc>
                <a:spcPts val="2750"/>
              </a:lnSpc>
              <a:buNone/>
            </a:pPr>
            <a:r>
              <a:rPr lang="en-US" sz="2200" b="1">
                <a:solidFill>
                  <a:srgbClr val="D7E5D8"/>
                </a:solidFill>
                <a:latin typeface="Syne Extra Bold" pitchFamily="34" charset="0"/>
                <a:ea typeface="Syne Extra Bold" pitchFamily="34" charset="-122"/>
                <a:cs typeface="Syne Extra Bold" pitchFamily="34" charset="-120"/>
              </a:rPr>
              <a:t>Be Part of the Change</a:t>
            </a:r>
            <a:endParaRPr lang="en-US" sz="2200" dirty="0"/>
          </a:p>
        </p:txBody>
      </p:sp>
      <p:sp>
        <p:nvSpPr>
          <p:cNvPr id="15" name="Text 12"/>
          <p:cNvSpPr/>
          <p:nvPr/>
        </p:nvSpPr>
        <p:spPr>
          <a:xfrm>
            <a:off x="7017306" y="6747034"/>
            <a:ext cx="6819305" cy="725805"/>
          </a:xfrm>
          <a:prstGeom prst="rect">
            <a:avLst/>
          </a:prstGeom>
          <a:noFill/>
          <a:ln/>
        </p:spPr>
        <p:txBody>
          <a:bodyPr wrap="square" lIns="0" tIns="0" rIns="0" bIns="0" rtlCol="0" anchor="t"/>
          <a:lstStyle/>
          <a:p>
            <a:pPr marL="0" indent="0">
              <a:lnSpc>
                <a:spcPts val="2850"/>
              </a:lnSpc>
              <a:buNone/>
            </a:pPr>
            <a:r>
              <a:rPr lang="en-US" sz="1750">
                <a:solidFill>
                  <a:srgbClr val="D7E5D8"/>
                </a:solidFill>
                <a:latin typeface="Syne" pitchFamily="34" charset="0"/>
                <a:ea typeface="Syne" pitchFamily="34" charset="-122"/>
                <a:cs typeface="Syne" pitchFamily="34" charset="-120"/>
              </a:rPr>
              <a:t>Together, we can create a more efficient, equitable, and sustainable food system for Bangladesh.</a:t>
            </a:r>
            <a:endParaRPr lang="en-US" sz="1750" dirty="0"/>
          </a:p>
        </p:txBody>
      </p:sp>
      <p:sp>
        <p:nvSpPr>
          <p:cNvPr id="17" name="TextBox 16">
            <a:extLst>
              <a:ext uri="{FF2B5EF4-FFF2-40B4-BE49-F238E27FC236}">
                <a16:creationId xmlns:a16="http://schemas.microsoft.com/office/drawing/2014/main" id="{47A56962-642C-4366-BD62-2CAF4B4F1B54}"/>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93184" y="524656"/>
            <a:ext cx="11855095" cy="1166137"/>
          </a:xfrm>
          <a:prstGeom prst="rect">
            <a:avLst/>
          </a:prstGeom>
          <a:noFill/>
          <a:ln/>
        </p:spPr>
        <p:txBody>
          <a:bodyPr wrap="square" lIns="0" tIns="0" rIns="0" bIns="0" rtlCol="0" anchor="t"/>
          <a:lstStyle/>
          <a:p>
            <a:pPr marL="0" indent="0" algn="ctr">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The Problem: A Broken Supply Chain</a:t>
            </a:r>
            <a:endParaRPr lang="en-US" sz="4450" dirty="0"/>
          </a:p>
        </p:txBody>
      </p:sp>
      <p:sp>
        <p:nvSpPr>
          <p:cNvPr id="5" name="TextBox 4">
            <a:extLst>
              <a:ext uri="{FF2B5EF4-FFF2-40B4-BE49-F238E27FC236}">
                <a16:creationId xmlns:a16="http://schemas.microsoft.com/office/drawing/2014/main" id="{CDB84821-CF29-4304-85C9-23B1B6F3231A}"/>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pic>
        <p:nvPicPr>
          <p:cNvPr id="8" name="Picture 7">
            <a:extLst>
              <a:ext uri="{FF2B5EF4-FFF2-40B4-BE49-F238E27FC236}">
                <a16:creationId xmlns:a16="http://schemas.microsoft.com/office/drawing/2014/main" id="{8CAE1907-1EE6-459E-88DB-0CC51CE8D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2" y="1690793"/>
            <a:ext cx="14574196" cy="6524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82954" y="615315"/>
            <a:ext cx="10361296" cy="1398270"/>
          </a:xfrm>
          <a:prstGeom prst="rect">
            <a:avLst/>
          </a:prstGeom>
          <a:noFill/>
          <a:ln/>
        </p:spPr>
        <p:txBody>
          <a:bodyPr wrap="square" lIns="0" tIns="0" rIns="0" bIns="0" rtlCol="0" anchor="t"/>
          <a:lstStyle/>
          <a:p>
            <a:pPr marL="0" indent="0">
              <a:lnSpc>
                <a:spcPts val="5500"/>
              </a:lnSpc>
              <a:buNone/>
            </a:pPr>
            <a:r>
              <a:rPr lang="en-US" sz="4400" b="1" dirty="0">
                <a:latin typeface="Syne Extra Bold" pitchFamily="34" charset="0"/>
                <a:ea typeface="Syne Extra Bold" pitchFamily="34" charset="-122"/>
                <a:cs typeface="Syne Extra Bold" pitchFamily="34" charset="-120"/>
              </a:rPr>
              <a:t>ShobjiDealer: </a:t>
            </a:r>
            <a:r>
              <a:rPr lang="en-US" sz="3600" b="1" dirty="0">
                <a:latin typeface="Syne Extra Bold" pitchFamily="34" charset="0"/>
                <a:ea typeface="Syne Extra Bold" pitchFamily="34" charset="-122"/>
                <a:cs typeface="Syne Extra Bold" pitchFamily="34" charset="-120"/>
              </a:rPr>
              <a:t>Multi-vendor and more!</a:t>
            </a:r>
            <a:endParaRPr lang="en-US" sz="3600" dirty="0"/>
          </a:p>
        </p:txBody>
      </p:sp>
      <p:sp>
        <p:nvSpPr>
          <p:cNvPr id="4" name="Shape 1"/>
          <p:cNvSpPr/>
          <p:nvPr/>
        </p:nvSpPr>
        <p:spPr>
          <a:xfrm>
            <a:off x="782955" y="2048232"/>
            <a:ext cx="503277" cy="503277"/>
          </a:xfrm>
          <a:prstGeom prst="roundRect">
            <a:avLst>
              <a:gd name="adj" fmla="val 18670"/>
            </a:avLst>
          </a:prstGeom>
          <a:solidFill>
            <a:srgbClr val="547808"/>
          </a:solidFill>
          <a:ln w="7620">
            <a:solidFill>
              <a:srgbClr val="6D9121"/>
            </a:solidFill>
            <a:prstDash val="solid"/>
          </a:ln>
        </p:spPr>
      </p:sp>
      <p:sp>
        <p:nvSpPr>
          <p:cNvPr id="5" name="Text 2"/>
          <p:cNvSpPr/>
          <p:nvPr/>
        </p:nvSpPr>
        <p:spPr>
          <a:xfrm>
            <a:off x="945833" y="2132052"/>
            <a:ext cx="177522" cy="335637"/>
          </a:xfrm>
          <a:prstGeom prst="rect">
            <a:avLst/>
          </a:prstGeom>
          <a:noFill/>
          <a:ln/>
        </p:spPr>
        <p:txBody>
          <a:bodyPr wrap="none" lIns="0" tIns="0" rIns="0" bIns="0" rtlCol="0" anchor="t"/>
          <a:lstStyle/>
          <a:p>
            <a:pPr marL="0" indent="0" algn="ctr">
              <a:lnSpc>
                <a:spcPts val="2600"/>
              </a:lnSpc>
              <a:buNone/>
            </a:pPr>
            <a:r>
              <a:rPr lang="en-US" sz="2600" b="1" dirty="0">
                <a:latin typeface="Syne Extra Bold" pitchFamily="34" charset="0"/>
                <a:ea typeface="Syne Extra Bold" pitchFamily="34" charset="-122"/>
                <a:cs typeface="Syne Extra Bold" pitchFamily="34" charset="-120"/>
              </a:rPr>
              <a:t>1</a:t>
            </a:r>
            <a:endParaRPr lang="en-US" sz="2600" dirty="0"/>
          </a:p>
        </p:txBody>
      </p:sp>
      <p:sp>
        <p:nvSpPr>
          <p:cNvPr id="6" name="Text 3"/>
          <p:cNvSpPr/>
          <p:nvPr/>
        </p:nvSpPr>
        <p:spPr>
          <a:xfrm>
            <a:off x="1471850" y="2048232"/>
            <a:ext cx="4172573" cy="699135"/>
          </a:xfrm>
          <a:prstGeom prst="rect">
            <a:avLst/>
          </a:prstGeom>
          <a:noFill/>
          <a:ln/>
        </p:spPr>
        <p:txBody>
          <a:bodyPr wrap="square" lIns="0" tIns="0" rIns="0" bIns="0" rtlCol="0" anchor="t"/>
          <a:lstStyle/>
          <a:p>
            <a:pPr marL="0" indent="0">
              <a:lnSpc>
                <a:spcPts val="2750"/>
              </a:lnSpc>
              <a:buNone/>
            </a:pPr>
            <a:r>
              <a:rPr lang="en-US" sz="2200" b="1" dirty="0">
                <a:latin typeface="Syne Extra Bold" pitchFamily="34" charset="0"/>
                <a:ea typeface="Syne Extra Bold" pitchFamily="34" charset="-122"/>
                <a:cs typeface="Syne Extra Bold" pitchFamily="34" charset="-120"/>
              </a:rPr>
              <a:t>Direct Connections</a:t>
            </a:r>
            <a:endParaRPr lang="en-US" sz="2200" dirty="0"/>
          </a:p>
        </p:txBody>
      </p:sp>
      <p:sp>
        <p:nvSpPr>
          <p:cNvPr id="7" name="Text 4"/>
          <p:cNvSpPr/>
          <p:nvPr/>
        </p:nvSpPr>
        <p:spPr>
          <a:xfrm>
            <a:off x="1471850" y="2519601"/>
            <a:ext cx="4172573" cy="1195149"/>
          </a:xfrm>
          <a:prstGeom prst="rect">
            <a:avLst/>
          </a:prstGeom>
          <a:noFill/>
          <a:ln/>
        </p:spPr>
        <p:txBody>
          <a:bodyPr wrap="square" lIns="0" tIns="0" rIns="0" bIns="0" rtlCol="0" anchor="t"/>
          <a:lstStyle/>
          <a:p>
            <a:pPr marL="0" indent="0">
              <a:lnSpc>
                <a:spcPts val="2800"/>
              </a:lnSpc>
              <a:buNone/>
            </a:pPr>
            <a:r>
              <a:rPr lang="en-US" sz="1750" dirty="0">
                <a:latin typeface="Syne" pitchFamily="34" charset="0"/>
                <a:ea typeface="Syne" pitchFamily="34" charset="-122"/>
                <a:cs typeface="Syne" pitchFamily="34" charset="-120"/>
              </a:rPr>
              <a:t>Our multi-vendor platform eliminates most of the middlemen.</a:t>
            </a:r>
            <a:endParaRPr lang="en-US" sz="1750" dirty="0"/>
          </a:p>
        </p:txBody>
      </p:sp>
      <p:sp>
        <p:nvSpPr>
          <p:cNvPr id="8" name="Shape 5"/>
          <p:cNvSpPr/>
          <p:nvPr/>
        </p:nvSpPr>
        <p:spPr>
          <a:xfrm>
            <a:off x="5903119" y="2048232"/>
            <a:ext cx="503277" cy="503277"/>
          </a:xfrm>
          <a:prstGeom prst="roundRect">
            <a:avLst>
              <a:gd name="adj" fmla="val 18670"/>
            </a:avLst>
          </a:prstGeom>
          <a:solidFill>
            <a:srgbClr val="547808"/>
          </a:solidFill>
          <a:ln w="7620">
            <a:solidFill>
              <a:srgbClr val="6D9121"/>
            </a:solidFill>
            <a:prstDash val="solid"/>
          </a:ln>
        </p:spPr>
      </p:sp>
      <p:sp>
        <p:nvSpPr>
          <p:cNvPr id="9" name="Text 6"/>
          <p:cNvSpPr/>
          <p:nvPr/>
        </p:nvSpPr>
        <p:spPr>
          <a:xfrm>
            <a:off x="5986462" y="2132052"/>
            <a:ext cx="336471" cy="335637"/>
          </a:xfrm>
          <a:prstGeom prst="rect">
            <a:avLst/>
          </a:prstGeom>
          <a:noFill/>
          <a:ln/>
        </p:spPr>
        <p:txBody>
          <a:bodyPr wrap="none" lIns="0" tIns="0" rIns="0" bIns="0" rtlCol="0" anchor="t"/>
          <a:lstStyle/>
          <a:p>
            <a:pPr marL="0" indent="0" algn="ctr">
              <a:lnSpc>
                <a:spcPts val="2600"/>
              </a:lnSpc>
              <a:buNone/>
            </a:pPr>
            <a:r>
              <a:rPr lang="en-US" sz="2600" b="1" dirty="0">
                <a:latin typeface="Syne Extra Bold" pitchFamily="34" charset="0"/>
                <a:ea typeface="Syne Extra Bold" pitchFamily="34" charset="-122"/>
                <a:cs typeface="Syne Extra Bold" pitchFamily="34" charset="-120"/>
              </a:rPr>
              <a:t>2</a:t>
            </a:r>
            <a:endParaRPr lang="en-US" sz="2600" dirty="0"/>
          </a:p>
        </p:txBody>
      </p:sp>
      <p:sp>
        <p:nvSpPr>
          <p:cNvPr id="10" name="Text 7"/>
          <p:cNvSpPr/>
          <p:nvPr/>
        </p:nvSpPr>
        <p:spPr>
          <a:xfrm>
            <a:off x="6630114" y="2048232"/>
            <a:ext cx="3923586" cy="471369"/>
          </a:xfrm>
          <a:prstGeom prst="rect">
            <a:avLst/>
          </a:prstGeom>
          <a:noFill/>
          <a:ln/>
        </p:spPr>
        <p:txBody>
          <a:bodyPr wrap="square" lIns="0" tIns="0" rIns="0" bIns="0" rtlCol="0" anchor="t"/>
          <a:lstStyle/>
          <a:p>
            <a:pPr marL="0" indent="0">
              <a:lnSpc>
                <a:spcPts val="2750"/>
              </a:lnSpc>
              <a:buNone/>
            </a:pPr>
            <a:r>
              <a:rPr lang="en-US" sz="2200" b="1" dirty="0">
                <a:latin typeface="Syne Extra Bold" pitchFamily="34" charset="0"/>
                <a:ea typeface="Syne Extra Bold" pitchFamily="34" charset="-122"/>
                <a:cs typeface="Syne Extra Bold" pitchFamily="34" charset="-120"/>
              </a:rPr>
              <a:t>Preorder and Scheduling</a:t>
            </a:r>
          </a:p>
        </p:txBody>
      </p:sp>
      <p:sp>
        <p:nvSpPr>
          <p:cNvPr id="11" name="Text 8"/>
          <p:cNvSpPr/>
          <p:nvPr/>
        </p:nvSpPr>
        <p:spPr>
          <a:xfrm>
            <a:off x="6630114" y="2519601"/>
            <a:ext cx="5676186" cy="1042749"/>
          </a:xfrm>
          <a:prstGeom prst="rect">
            <a:avLst/>
          </a:prstGeom>
          <a:noFill/>
          <a:ln/>
        </p:spPr>
        <p:txBody>
          <a:bodyPr wrap="square" lIns="0" tIns="0" rIns="0" bIns="0" rtlCol="0" anchor="t"/>
          <a:lstStyle/>
          <a:p>
            <a:pPr marL="0" indent="0">
              <a:lnSpc>
                <a:spcPts val="2800"/>
              </a:lnSpc>
              <a:buNone/>
            </a:pPr>
            <a:r>
              <a:rPr lang="en-US" sz="1750" dirty="0">
                <a:latin typeface="Syne" pitchFamily="34" charset="0"/>
                <a:ea typeface="Syne" pitchFamily="34" charset="-122"/>
                <a:cs typeface="Syne" pitchFamily="34" charset="-120"/>
              </a:rPr>
              <a:t>Users can preorder any open produces, offered directly by the farmers. They can also schedule an order through our scheduling section.</a:t>
            </a:r>
            <a:endParaRPr lang="en-US" sz="1750" dirty="0"/>
          </a:p>
        </p:txBody>
      </p:sp>
      <p:sp>
        <p:nvSpPr>
          <p:cNvPr id="12" name="Shape 9"/>
          <p:cNvSpPr/>
          <p:nvPr/>
        </p:nvSpPr>
        <p:spPr>
          <a:xfrm>
            <a:off x="782955" y="3580209"/>
            <a:ext cx="503277" cy="503277"/>
          </a:xfrm>
          <a:prstGeom prst="roundRect">
            <a:avLst>
              <a:gd name="adj" fmla="val 18670"/>
            </a:avLst>
          </a:prstGeom>
          <a:solidFill>
            <a:srgbClr val="547808"/>
          </a:solidFill>
          <a:ln w="7620">
            <a:solidFill>
              <a:srgbClr val="6D9121"/>
            </a:solidFill>
            <a:prstDash val="solid"/>
          </a:ln>
        </p:spPr>
      </p:sp>
      <p:sp>
        <p:nvSpPr>
          <p:cNvPr id="13" name="Text 10"/>
          <p:cNvSpPr/>
          <p:nvPr/>
        </p:nvSpPr>
        <p:spPr>
          <a:xfrm>
            <a:off x="857607" y="3664029"/>
            <a:ext cx="353854" cy="335637"/>
          </a:xfrm>
          <a:prstGeom prst="rect">
            <a:avLst/>
          </a:prstGeom>
          <a:noFill/>
          <a:ln/>
        </p:spPr>
        <p:txBody>
          <a:bodyPr wrap="none" lIns="0" tIns="0" rIns="0" bIns="0" rtlCol="0" anchor="t"/>
          <a:lstStyle/>
          <a:p>
            <a:pPr marL="0" indent="0" algn="ctr">
              <a:lnSpc>
                <a:spcPts val="2600"/>
              </a:lnSpc>
              <a:buNone/>
            </a:pPr>
            <a:r>
              <a:rPr lang="en-US" sz="2600" b="1" dirty="0">
                <a:latin typeface="Syne Extra Bold" pitchFamily="34" charset="0"/>
                <a:ea typeface="Syne Extra Bold" pitchFamily="34" charset="-122"/>
                <a:cs typeface="Syne Extra Bold" pitchFamily="34" charset="-120"/>
              </a:rPr>
              <a:t>3</a:t>
            </a:r>
            <a:endParaRPr lang="en-US" sz="2600" dirty="0"/>
          </a:p>
        </p:txBody>
      </p:sp>
      <p:sp>
        <p:nvSpPr>
          <p:cNvPr id="14" name="Text 11"/>
          <p:cNvSpPr/>
          <p:nvPr/>
        </p:nvSpPr>
        <p:spPr>
          <a:xfrm>
            <a:off x="1471850" y="3664029"/>
            <a:ext cx="4172573" cy="265748"/>
          </a:xfrm>
          <a:prstGeom prst="rect">
            <a:avLst/>
          </a:prstGeom>
          <a:noFill/>
          <a:ln/>
        </p:spPr>
        <p:txBody>
          <a:bodyPr wrap="none" lIns="0" tIns="0" rIns="0" bIns="0" rtlCol="0" anchor="t"/>
          <a:lstStyle/>
          <a:p>
            <a:pPr marL="0" indent="0">
              <a:lnSpc>
                <a:spcPts val="2750"/>
              </a:lnSpc>
              <a:buNone/>
            </a:pPr>
            <a:r>
              <a:rPr lang="en-US" sz="2200" b="1" dirty="0">
                <a:latin typeface="Syne Extra Bold" pitchFamily="34" charset="0"/>
                <a:ea typeface="Syne Extra Bold" pitchFamily="34" charset="-122"/>
                <a:cs typeface="Syne Extra Bold" pitchFamily="34" charset="-120"/>
              </a:rPr>
              <a:t>Quality Assured</a:t>
            </a:r>
            <a:endParaRPr lang="en-US" sz="2200" dirty="0"/>
          </a:p>
        </p:txBody>
      </p:sp>
      <p:sp>
        <p:nvSpPr>
          <p:cNvPr id="15" name="Text 12"/>
          <p:cNvSpPr/>
          <p:nvPr/>
        </p:nvSpPr>
        <p:spPr>
          <a:xfrm>
            <a:off x="1471850" y="4063960"/>
            <a:ext cx="4172573" cy="1073706"/>
          </a:xfrm>
          <a:prstGeom prst="rect">
            <a:avLst/>
          </a:prstGeom>
          <a:noFill/>
          <a:ln/>
        </p:spPr>
        <p:txBody>
          <a:bodyPr wrap="square" lIns="0" tIns="0" rIns="0" bIns="0" rtlCol="0" anchor="t"/>
          <a:lstStyle/>
          <a:p>
            <a:pPr marL="0" indent="0">
              <a:lnSpc>
                <a:spcPts val="2800"/>
              </a:lnSpc>
              <a:buNone/>
            </a:pPr>
            <a:r>
              <a:rPr lang="en-US" sz="1750" dirty="0">
                <a:latin typeface="Syne" pitchFamily="34" charset="0"/>
                <a:ea typeface="Syne" pitchFamily="34" charset="-122"/>
                <a:cs typeface="Syne" pitchFamily="34" charset="-120"/>
              </a:rPr>
              <a:t>We are doing the quality assurance job </a:t>
            </a:r>
          </a:p>
          <a:p>
            <a:pPr marL="0" indent="0">
              <a:lnSpc>
                <a:spcPts val="2800"/>
              </a:lnSpc>
              <a:buNone/>
            </a:pPr>
            <a:r>
              <a:rPr lang="en-US" sz="1750" dirty="0">
                <a:latin typeface="Syne" pitchFamily="34" charset="0"/>
                <a:ea typeface="Syne" pitchFamily="34" charset="-122"/>
                <a:cs typeface="Syne" pitchFamily="34" charset="-120"/>
              </a:rPr>
              <a:t>by collaborating with </a:t>
            </a:r>
          </a:p>
          <a:p>
            <a:pPr marL="0" indent="0">
              <a:lnSpc>
                <a:spcPts val="2800"/>
              </a:lnSpc>
              <a:buNone/>
            </a:pPr>
            <a:r>
              <a:rPr lang="en-US" sz="1750" dirty="0">
                <a:latin typeface="Syne" pitchFamily="34" charset="0"/>
                <a:ea typeface="Syne" pitchFamily="34" charset="-122"/>
                <a:cs typeface="Syne" pitchFamily="34" charset="-120"/>
              </a:rPr>
              <a:t>Department of Agricultural Expansion.</a:t>
            </a:r>
            <a:endParaRPr lang="en-US" sz="1750" dirty="0"/>
          </a:p>
        </p:txBody>
      </p:sp>
      <p:sp>
        <p:nvSpPr>
          <p:cNvPr id="26" name="Shape 9">
            <a:extLst>
              <a:ext uri="{FF2B5EF4-FFF2-40B4-BE49-F238E27FC236}">
                <a16:creationId xmlns:a16="http://schemas.microsoft.com/office/drawing/2014/main" id="{24AB7A29-0A02-40F0-B070-D27E4A7CE81D}"/>
              </a:ext>
            </a:extLst>
          </p:cNvPr>
          <p:cNvSpPr/>
          <p:nvPr/>
        </p:nvSpPr>
        <p:spPr>
          <a:xfrm>
            <a:off x="5907405" y="3732609"/>
            <a:ext cx="503277" cy="503277"/>
          </a:xfrm>
          <a:prstGeom prst="roundRect">
            <a:avLst>
              <a:gd name="adj" fmla="val 18670"/>
            </a:avLst>
          </a:prstGeom>
          <a:solidFill>
            <a:srgbClr val="547808"/>
          </a:solidFill>
          <a:ln w="7620">
            <a:solidFill>
              <a:srgbClr val="6D9121"/>
            </a:solidFill>
            <a:prstDash val="solid"/>
          </a:ln>
        </p:spPr>
      </p:sp>
      <p:sp>
        <p:nvSpPr>
          <p:cNvPr id="27" name="Text 10">
            <a:extLst>
              <a:ext uri="{FF2B5EF4-FFF2-40B4-BE49-F238E27FC236}">
                <a16:creationId xmlns:a16="http://schemas.microsoft.com/office/drawing/2014/main" id="{94154D02-1F38-4797-A895-D61902FE8EEB}"/>
              </a:ext>
            </a:extLst>
          </p:cNvPr>
          <p:cNvSpPr/>
          <p:nvPr/>
        </p:nvSpPr>
        <p:spPr>
          <a:xfrm>
            <a:off x="5982057" y="3797379"/>
            <a:ext cx="353854" cy="335637"/>
          </a:xfrm>
          <a:prstGeom prst="rect">
            <a:avLst/>
          </a:prstGeom>
          <a:noFill/>
          <a:ln/>
        </p:spPr>
        <p:txBody>
          <a:bodyPr wrap="none" lIns="0" tIns="0" rIns="0" bIns="0" rtlCol="0" anchor="t"/>
          <a:lstStyle/>
          <a:p>
            <a:pPr marL="0" indent="0" algn="ctr">
              <a:lnSpc>
                <a:spcPts val="2600"/>
              </a:lnSpc>
              <a:buNone/>
            </a:pPr>
            <a:r>
              <a:rPr lang="en-US" sz="2600" b="1" dirty="0">
                <a:latin typeface="Syne Extra Bold" pitchFamily="34" charset="0"/>
              </a:rPr>
              <a:t>4</a:t>
            </a:r>
            <a:endParaRPr lang="en-US" sz="2600" dirty="0"/>
          </a:p>
        </p:txBody>
      </p:sp>
      <p:sp>
        <p:nvSpPr>
          <p:cNvPr id="28" name="Text 11">
            <a:extLst>
              <a:ext uri="{FF2B5EF4-FFF2-40B4-BE49-F238E27FC236}">
                <a16:creationId xmlns:a16="http://schemas.microsoft.com/office/drawing/2014/main" id="{9C1AEBF7-7FB9-4518-AB1E-9A77D1972971}"/>
              </a:ext>
            </a:extLst>
          </p:cNvPr>
          <p:cNvSpPr/>
          <p:nvPr/>
        </p:nvSpPr>
        <p:spPr>
          <a:xfrm>
            <a:off x="6634400" y="3797379"/>
            <a:ext cx="4172573" cy="265748"/>
          </a:xfrm>
          <a:prstGeom prst="rect">
            <a:avLst/>
          </a:prstGeom>
          <a:noFill/>
          <a:ln/>
        </p:spPr>
        <p:txBody>
          <a:bodyPr wrap="none" lIns="0" tIns="0" rIns="0" bIns="0" rtlCol="0" anchor="t"/>
          <a:lstStyle/>
          <a:p>
            <a:pPr marL="0" indent="0">
              <a:lnSpc>
                <a:spcPts val="2750"/>
              </a:lnSpc>
              <a:buNone/>
            </a:pPr>
            <a:r>
              <a:rPr lang="en-US" sz="2200" b="1" dirty="0">
                <a:latin typeface="Syne Extra Bold" pitchFamily="34" charset="0"/>
              </a:rPr>
              <a:t>Logistics</a:t>
            </a:r>
            <a:endParaRPr lang="en-US" sz="2200" dirty="0"/>
          </a:p>
        </p:txBody>
      </p:sp>
      <p:sp>
        <p:nvSpPr>
          <p:cNvPr id="29" name="Text 12">
            <a:extLst>
              <a:ext uri="{FF2B5EF4-FFF2-40B4-BE49-F238E27FC236}">
                <a16:creationId xmlns:a16="http://schemas.microsoft.com/office/drawing/2014/main" id="{B7189215-4D7E-441A-852B-4121AD5AC13D}"/>
              </a:ext>
            </a:extLst>
          </p:cNvPr>
          <p:cNvSpPr/>
          <p:nvPr/>
        </p:nvSpPr>
        <p:spPr>
          <a:xfrm>
            <a:off x="6634400" y="4197310"/>
            <a:ext cx="5424250" cy="1073706"/>
          </a:xfrm>
          <a:prstGeom prst="rect">
            <a:avLst/>
          </a:prstGeom>
          <a:noFill/>
          <a:ln/>
        </p:spPr>
        <p:txBody>
          <a:bodyPr wrap="square" lIns="0" tIns="0" rIns="0" bIns="0" rtlCol="0" anchor="t"/>
          <a:lstStyle/>
          <a:p>
            <a:pPr marL="0" indent="0">
              <a:lnSpc>
                <a:spcPts val="2800"/>
              </a:lnSpc>
              <a:buNone/>
            </a:pPr>
            <a:r>
              <a:rPr lang="en-US" sz="1750" dirty="0">
                <a:latin typeface="Syne" pitchFamily="34" charset="0"/>
              </a:rPr>
              <a:t>Processing the delivery is our responsibility. Just order, pay and get it.</a:t>
            </a:r>
            <a:endParaRPr lang="en-US" sz="1750" dirty="0"/>
          </a:p>
        </p:txBody>
      </p:sp>
      <p:sp>
        <p:nvSpPr>
          <p:cNvPr id="31" name="TextBox 30">
            <a:extLst>
              <a:ext uri="{FF2B5EF4-FFF2-40B4-BE49-F238E27FC236}">
                <a16:creationId xmlns:a16="http://schemas.microsoft.com/office/drawing/2014/main" id="{0D402FC0-41F6-4D3D-A47F-105203C9A029}"/>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b="1" dirty="0">
                <a:solidFill>
                  <a:srgbClr val="F0F4F1"/>
                </a:solidFill>
                <a:latin typeface="Syne Extra Bold" pitchFamily="34" charset="0"/>
                <a:ea typeface="Syne Extra Bold" pitchFamily="34" charset="-122"/>
                <a:cs typeface="Syne Extra Bold" pitchFamily="34" charset="-120"/>
              </a:rPr>
              <a:t>Empowering Farmers</a:t>
            </a:r>
            <a:endParaRPr lang="en-US" sz="4300" dirty="0"/>
          </a:p>
        </p:txBody>
      </p:sp>
      <p:sp>
        <p:nvSpPr>
          <p:cNvPr id="4" name="Shape 1"/>
          <p:cNvSpPr/>
          <p:nvPr/>
        </p:nvSpPr>
        <p:spPr>
          <a:xfrm>
            <a:off x="1087041" y="2314932"/>
            <a:ext cx="30480" cy="5309949"/>
          </a:xfrm>
          <a:prstGeom prst="roundRect">
            <a:avLst>
              <a:gd name="adj" fmla="val 303837"/>
            </a:avLst>
          </a:prstGeom>
          <a:solidFill>
            <a:srgbClr val="6D9121"/>
          </a:solidFill>
          <a:ln/>
        </p:spPr>
      </p:sp>
      <p:sp>
        <p:nvSpPr>
          <p:cNvPr id="5" name="Shape 2"/>
          <p:cNvSpPr/>
          <p:nvPr/>
        </p:nvSpPr>
        <p:spPr>
          <a:xfrm>
            <a:off x="1319808" y="2795707"/>
            <a:ext cx="771644" cy="30480"/>
          </a:xfrm>
          <a:prstGeom prst="roundRect">
            <a:avLst>
              <a:gd name="adj" fmla="val 303837"/>
            </a:avLst>
          </a:prstGeom>
          <a:solidFill>
            <a:srgbClr val="6D9121"/>
          </a:solidFill>
          <a:ln/>
        </p:spPr>
      </p:sp>
      <p:sp>
        <p:nvSpPr>
          <p:cNvPr id="6" name="Shape 3"/>
          <p:cNvSpPr/>
          <p:nvPr/>
        </p:nvSpPr>
        <p:spPr>
          <a:xfrm>
            <a:off x="854273" y="2562939"/>
            <a:ext cx="496014" cy="496014"/>
          </a:xfrm>
          <a:prstGeom prst="roundRect">
            <a:avLst>
              <a:gd name="adj" fmla="val 18671"/>
            </a:avLst>
          </a:prstGeom>
          <a:solidFill>
            <a:srgbClr val="547808"/>
          </a:solidFill>
          <a:ln w="7620">
            <a:solidFill>
              <a:srgbClr val="6D9121"/>
            </a:solidFill>
            <a:prstDash val="solid"/>
          </a:ln>
        </p:spPr>
      </p:sp>
      <p:sp>
        <p:nvSpPr>
          <p:cNvPr id="7" name="Text 4"/>
          <p:cNvSpPr/>
          <p:nvPr/>
        </p:nvSpPr>
        <p:spPr>
          <a:xfrm>
            <a:off x="1014770" y="2645569"/>
            <a:ext cx="175022" cy="330756"/>
          </a:xfrm>
          <a:prstGeom prst="rect">
            <a:avLst/>
          </a:prstGeom>
          <a:noFill/>
          <a:ln/>
        </p:spPr>
        <p:txBody>
          <a:bodyPr wrap="none" lIns="0" tIns="0" rIns="0" bIns="0" rtlCol="0" anchor="t"/>
          <a:lstStyle/>
          <a:p>
            <a:pPr marL="0" indent="0" algn="ctr">
              <a:lnSpc>
                <a:spcPts val="2600"/>
              </a:lnSpc>
              <a:buNone/>
            </a:pPr>
            <a:r>
              <a:rPr lang="en-US" sz="2600" b="1" dirty="0">
                <a:solidFill>
                  <a:srgbClr val="FFFFFF"/>
                </a:solidFill>
                <a:latin typeface="Syne Extra Bold" pitchFamily="34" charset="0"/>
                <a:ea typeface="Syne Extra Bold" pitchFamily="34" charset="-122"/>
                <a:cs typeface="Syne Extra Bold" pitchFamily="34" charset="-120"/>
              </a:rPr>
              <a:t>1</a:t>
            </a:r>
            <a:endParaRPr lang="en-US" sz="2600" dirty="0"/>
          </a:p>
        </p:txBody>
      </p:sp>
      <p:sp>
        <p:nvSpPr>
          <p:cNvPr id="8" name="Text 5"/>
          <p:cNvSpPr/>
          <p:nvPr/>
        </p:nvSpPr>
        <p:spPr>
          <a:xfrm>
            <a:off x="2314932" y="2535317"/>
            <a:ext cx="3261836" cy="344448"/>
          </a:xfrm>
          <a:prstGeom prst="rect">
            <a:avLst/>
          </a:prstGeom>
          <a:noFill/>
          <a:ln/>
        </p:spPr>
        <p:txBody>
          <a:bodyPr wrap="none" lIns="0" tIns="0" rIns="0" bIns="0" rtlCol="0" anchor="t"/>
          <a:lstStyle/>
          <a:p>
            <a:pPr marL="0" indent="0" algn="l">
              <a:lnSpc>
                <a:spcPts val="2700"/>
              </a:lnSpc>
              <a:buNone/>
            </a:pPr>
            <a:r>
              <a:rPr lang="en-US" sz="2150" b="1" dirty="0">
                <a:solidFill>
                  <a:srgbClr val="D7E5D8"/>
                </a:solidFill>
                <a:latin typeface="Syne Extra Bold" pitchFamily="34" charset="0"/>
                <a:ea typeface="Syne Extra Bold" pitchFamily="34" charset="-122"/>
                <a:cs typeface="Syne Extra Bold" pitchFamily="34" charset="-120"/>
              </a:rPr>
              <a:t>Digital Literacy</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7E5D8"/>
                </a:solidFill>
                <a:latin typeface="Syne" pitchFamily="34" charset="0"/>
                <a:ea typeface="Syne" pitchFamily="34" charset="-122"/>
                <a:cs typeface="Syne" pitchFamily="34" charset="-120"/>
              </a:rPr>
              <a:t>We train farmers to manage their online presence. This bridges the digital divide in rural communities.</a:t>
            </a:r>
            <a:endParaRPr lang="en-US" sz="1700" dirty="0"/>
          </a:p>
        </p:txBody>
      </p:sp>
      <p:sp>
        <p:nvSpPr>
          <p:cNvPr id="10" name="Shape 7"/>
          <p:cNvSpPr/>
          <p:nvPr/>
        </p:nvSpPr>
        <p:spPr>
          <a:xfrm>
            <a:off x="1319808" y="4639151"/>
            <a:ext cx="771644" cy="30480"/>
          </a:xfrm>
          <a:prstGeom prst="roundRect">
            <a:avLst>
              <a:gd name="adj" fmla="val 303837"/>
            </a:avLst>
          </a:prstGeom>
          <a:solidFill>
            <a:srgbClr val="6D9121"/>
          </a:solidFill>
          <a:ln/>
        </p:spPr>
      </p:sp>
      <p:sp>
        <p:nvSpPr>
          <p:cNvPr id="11" name="Shape 8"/>
          <p:cNvSpPr/>
          <p:nvPr/>
        </p:nvSpPr>
        <p:spPr>
          <a:xfrm>
            <a:off x="854273" y="4406384"/>
            <a:ext cx="496014" cy="496014"/>
          </a:xfrm>
          <a:prstGeom prst="roundRect">
            <a:avLst>
              <a:gd name="adj" fmla="val 18671"/>
            </a:avLst>
          </a:prstGeom>
          <a:solidFill>
            <a:srgbClr val="547808"/>
          </a:solidFill>
          <a:ln w="7620">
            <a:solidFill>
              <a:srgbClr val="6D9121"/>
            </a:solidFill>
            <a:prstDash val="solid"/>
          </a:ln>
        </p:spPr>
      </p:sp>
      <p:sp>
        <p:nvSpPr>
          <p:cNvPr id="12" name="Text 9"/>
          <p:cNvSpPr/>
          <p:nvPr/>
        </p:nvSpPr>
        <p:spPr>
          <a:xfrm>
            <a:off x="936427" y="4489013"/>
            <a:ext cx="331708" cy="330756"/>
          </a:xfrm>
          <a:prstGeom prst="rect">
            <a:avLst/>
          </a:prstGeom>
          <a:noFill/>
          <a:ln/>
        </p:spPr>
        <p:txBody>
          <a:bodyPr wrap="none" lIns="0" tIns="0" rIns="0" bIns="0" rtlCol="0" anchor="t"/>
          <a:lstStyle/>
          <a:p>
            <a:pPr marL="0" indent="0" algn="ctr">
              <a:lnSpc>
                <a:spcPts val="2600"/>
              </a:lnSpc>
              <a:buNone/>
            </a:pPr>
            <a:r>
              <a:rPr lang="en-US" sz="2600" b="1" dirty="0">
                <a:solidFill>
                  <a:srgbClr val="FFFFFF"/>
                </a:solidFill>
                <a:latin typeface="Syne Extra Bold" pitchFamily="34" charset="0"/>
                <a:ea typeface="Syne Extra Bold" pitchFamily="34" charset="-122"/>
                <a:cs typeface="Syne Extra Bold"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b="1" dirty="0">
                <a:solidFill>
                  <a:srgbClr val="D7E5D8"/>
                </a:solidFill>
                <a:latin typeface="Syne Extra Bold" pitchFamily="34" charset="0"/>
                <a:ea typeface="Syne Extra Bold" pitchFamily="34" charset="-122"/>
                <a:cs typeface="Syne Extra Bold" pitchFamily="34" charset="-120"/>
              </a:rPr>
              <a:t>Fair Pricing</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7E5D8"/>
                </a:solidFill>
                <a:latin typeface="Syne" pitchFamily="34" charset="0"/>
                <a:ea typeface="Syne" pitchFamily="34" charset="-122"/>
                <a:cs typeface="Syne" pitchFamily="34" charset="-120"/>
              </a:rPr>
              <a:t>Transparent pricing ensures farmers receive fair compensation. No hidden fees or exploitative practices.</a:t>
            </a:r>
            <a:endParaRPr lang="en-US" sz="1700" dirty="0"/>
          </a:p>
        </p:txBody>
      </p:sp>
      <p:sp>
        <p:nvSpPr>
          <p:cNvPr id="15" name="Shape 12"/>
          <p:cNvSpPr/>
          <p:nvPr/>
        </p:nvSpPr>
        <p:spPr>
          <a:xfrm>
            <a:off x="1319808" y="6482596"/>
            <a:ext cx="771644" cy="30480"/>
          </a:xfrm>
          <a:prstGeom prst="roundRect">
            <a:avLst>
              <a:gd name="adj" fmla="val 303837"/>
            </a:avLst>
          </a:prstGeom>
          <a:solidFill>
            <a:srgbClr val="6D9121"/>
          </a:solidFill>
          <a:ln/>
        </p:spPr>
      </p:sp>
      <p:sp>
        <p:nvSpPr>
          <p:cNvPr id="16" name="Shape 13"/>
          <p:cNvSpPr/>
          <p:nvPr/>
        </p:nvSpPr>
        <p:spPr>
          <a:xfrm>
            <a:off x="854273" y="6249829"/>
            <a:ext cx="496014" cy="496014"/>
          </a:xfrm>
          <a:prstGeom prst="roundRect">
            <a:avLst>
              <a:gd name="adj" fmla="val 18671"/>
            </a:avLst>
          </a:prstGeom>
          <a:solidFill>
            <a:srgbClr val="547808"/>
          </a:solidFill>
          <a:ln w="7620">
            <a:solidFill>
              <a:srgbClr val="6D9121"/>
            </a:solidFill>
            <a:prstDash val="solid"/>
          </a:ln>
        </p:spPr>
      </p:sp>
      <p:sp>
        <p:nvSpPr>
          <p:cNvPr id="17" name="Text 14"/>
          <p:cNvSpPr/>
          <p:nvPr/>
        </p:nvSpPr>
        <p:spPr>
          <a:xfrm>
            <a:off x="927854" y="6332458"/>
            <a:ext cx="348853" cy="330756"/>
          </a:xfrm>
          <a:prstGeom prst="rect">
            <a:avLst/>
          </a:prstGeom>
          <a:noFill/>
          <a:ln/>
        </p:spPr>
        <p:txBody>
          <a:bodyPr wrap="none" lIns="0" tIns="0" rIns="0" bIns="0" rtlCol="0" anchor="t"/>
          <a:lstStyle/>
          <a:p>
            <a:pPr marL="0" indent="0" algn="ctr">
              <a:lnSpc>
                <a:spcPts val="2600"/>
              </a:lnSpc>
              <a:buNone/>
            </a:pPr>
            <a:r>
              <a:rPr lang="en-US" sz="2600" b="1" dirty="0">
                <a:solidFill>
                  <a:srgbClr val="FFFFFF"/>
                </a:solidFill>
                <a:latin typeface="Syne Extra Bold" pitchFamily="34" charset="0"/>
                <a:ea typeface="Syne Extra Bold" pitchFamily="34" charset="-122"/>
                <a:cs typeface="Syne Extra Bold" pitchFamily="34" charset="-120"/>
              </a:rPr>
              <a:t>3</a:t>
            </a:r>
            <a:endParaRPr lang="en-US" sz="2600" dirty="0"/>
          </a:p>
        </p:txBody>
      </p:sp>
      <p:sp>
        <p:nvSpPr>
          <p:cNvPr id="18" name="Text 15"/>
          <p:cNvSpPr/>
          <p:nvPr/>
        </p:nvSpPr>
        <p:spPr>
          <a:xfrm>
            <a:off x="2314932" y="6222206"/>
            <a:ext cx="4658320" cy="344448"/>
          </a:xfrm>
          <a:prstGeom prst="rect">
            <a:avLst/>
          </a:prstGeom>
          <a:noFill/>
          <a:ln/>
        </p:spPr>
        <p:txBody>
          <a:bodyPr wrap="none" lIns="0" tIns="0" rIns="0" bIns="0" rtlCol="0" anchor="t"/>
          <a:lstStyle/>
          <a:p>
            <a:pPr marL="0" indent="0" algn="l">
              <a:lnSpc>
                <a:spcPts val="2700"/>
              </a:lnSpc>
              <a:buNone/>
            </a:pPr>
            <a:r>
              <a:rPr lang="en-US" sz="2150" b="1" dirty="0">
                <a:solidFill>
                  <a:srgbClr val="D7E5D8"/>
                </a:solidFill>
                <a:latin typeface="Syne Extra Bold" pitchFamily="34" charset="0"/>
                <a:ea typeface="Syne Extra Bold" pitchFamily="34" charset="-122"/>
                <a:cs typeface="Syne Extra Bold" pitchFamily="34" charset="-120"/>
              </a:rPr>
              <a:t>Demand Forecasting</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D7E5D8"/>
                </a:solidFill>
                <a:latin typeface="Syne" pitchFamily="34" charset="0"/>
                <a:ea typeface="Syne" pitchFamily="34" charset="-122"/>
                <a:cs typeface="Syne" pitchFamily="34" charset="-120"/>
              </a:rPr>
              <a:t>Pre-ordering system helps farmers plan production. This reduces waste and optimizes resource allocation.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716518" y="562927"/>
            <a:ext cx="7710964" cy="1919168"/>
          </a:xfrm>
          <a:prstGeom prst="rect">
            <a:avLst/>
          </a:prstGeom>
          <a:noFill/>
          <a:ln/>
        </p:spPr>
        <p:txBody>
          <a:bodyPr wrap="square" lIns="0" tIns="0" rIns="0" bIns="0" rtlCol="0" anchor="t"/>
          <a:lstStyle/>
          <a:p>
            <a:pPr marL="0" indent="0">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Enhancing Consumer Experience</a:t>
            </a:r>
            <a:endParaRPr lang="en-US" sz="4000" dirty="0"/>
          </a:p>
        </p:txBody>
      </p:sp>
      <p:sp>
        <p:nvSpPr>
          <p:cNvPr id="4" name="Shape 1"/>
          <p:cNvSpPr/>
          <p:nvPr/>
        </p:nvSpPr>
        <p:spPr>
          <a:xfrm>
            <a:off x="716518" y="2789158"/>
            <a:ext cx="3753207" cy="2176820"/>
          </a:xfrm>
          <a:prstGeom prst="roundRect">
            <a:avLst>
              <a:gd name="adj" fmla="val 3950"/>
            </a:avLst>
          </a:prstGeom>
          <a:solidFill>
            <a:srgbClr val="547808"/>
          </a:solidFill>
          <a:ln w="7620">
            <a:solidFill>
              <a:srgbClr val="6D9121"/>
            </a:solidFill>
            <a:prstDash val="solid"/>
          </a:ln>
        </p:spPr>
      </p:sp>
      <p:sp>
        <p:nvSpPr>
          <p:cNvPr id="5" name="Text 2"/>
          <p:cNvSpPr/>
          <p:nvPr/>
        </p:nvSpPr>
        <p:spPr>
          <a:xfrm>
            <a:off x="928807" y="3001447"/>
            <a:ext cx="3328630" cy="639604"/>
          </a:xfrm>
          <a:prstGeom prst="rect">
            <a:avLst/>
          </a:prstGeom>
          <a:noFill/>
          <a:ln/>
        </p:spPr>
        <p:txBody>
          <a:bodyPr wrap="squar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Affordable Prices</a:t>
            </a:r>
            <a:endParaRPr lang="en-US" sz="2000" dirty="0"/>
          </a:p>
        </p:txBody>
      </p:sp>
      <p:sp>
        <p:nvSpPr>
          <p:cNvPr id="6" name="Text 3"/>
          <p:cNvSpPr/>
          <p:nvPr/>
        </p:nvSpPr>
        <p:spPr>
          <a:xfrm>
            <a:off x="928807" y="3763804"/>
            <a:ext cx="3328630" cy="982266"/>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Direct sourcing leads to significantly lower prices. Consumers enjoy fresh produce without breaking the bank.</a:t>
            </a:r>
            <a:endParaRPr lang="en-US" sz="1600" dirty="0"/>
          </a:p>
        </p:txBody>
      </p:sp>
      <p:sp>
        <p:nvSpPr>
          <p:cNvPr id="7" name="Shape 4"/>
          <p:cNvSpPr/>
          <p:nvPr/>
        </p:nvSpPr>
        <p:spPr>
          <a:xfrm>
            <a:off x="4674394" y="2789158"/>
            <a:ext cx="3753207" cy="2176820"/>
          </a:xfrm>
          <a:prstGeom prst="roundRect">
            <a:avLst>
              <a:gd name="adj" fmla="val 3950"/>
            </a:avLst>
          </a:prstGeom>
          <a:solidFill>
            <a:srgbClr val="547808"/>
          </a:solidFill>
          <a:ln w="7620">
            <a:solidFill>
              <a:srgbClr val="6D9121"/>
            </a:solidFill>
            <a:prstDash val="solid"/>
          </a:ln>
        </p:spPr>
      </p:sp>
      <p:sp>
        <p:nvSpPr>
          <p:cNvPr id="8" name="Text 5"/>
          <p:cNvSpPr/>
          <p:nvPr/>
        </p:nvSpPr>
        <p:spPr>
          <a:xfrm>
            <a:off x="4886682" y="3001447"/>
            <a:ext cx="2695337" cy="319802"/>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Convenience</a:t>
            </a:r>
            <a:endParaRPr lang="en-US" sz="2000" dirty="0"/>
          </a:p>
        </p:txBody>
      </p:sp>
      <p:sp>
        <p:nvSpPr>
          <p:cNvPr id="9" name="Text 6"/>
          <p:cNvSpPr/>
          <p:nvPr/>
        </p:nvSpPr>
        <p:spPr>
          <a:xfrm>
            <a:off x="4886682" y="3444002"/>
            <a:ext cx="3328630" cy="1309688"/>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Easy-to-use platform for ordering and scheduling deliveries. Set up recurring orders for regular purchases.</a:t>
            </a:r>
            <a:endParaRPr lang="en-US" sz="1600" dirty="0"/>
          </a:p>
        </p:txBody>
      </p:sp>
      <p:sp>
        <p:nvSpPr>
          <p:cNvPr id="10" name="Shape 7"/>
          <p:cNvSpPr/>
          <p:nvPr/>
        </p:nvSpPr>
        <p:spPr>
          <a:xfrm>
            <a:off x="716518" y="5170646"/>
            <a:ext cx="3753207" cy="2496622"/>
          </a:xfrm>
          <a:prstGeom prst="roundRect">
            <a:avLst>
              <a:gd name="adj" fmla="val 3444"/>
            </a:avLst>
          </a:prstGeom>
          <a:solidFill>
            <a:srgbClr val="547808"/>
          </a:solidFill>
          <a:ln w="7620">
            <a:solidFill>
              <a:srgbClr val="6D9121"/>
            </a:solidFill>
            <a:prstDash val="solid"/>
          </a:ln>
        </p:spPr>
      </p:sp>
      <p:sp>
        <p:nvSpPr>
          <p:cNvPr id="11" name="Text 8"/>
          <p:cNvSpPr/>
          <p:nvPr/>
        </p:nvSpPr>
        <p:spPr>
          <a:xfrm>
            <a:off x="928807" y="5382935"/>
            <a:ext cx="2559010" cy="319802"/>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Traceability</a:t>
            </a:r>
            <a:endParaRPr lang="en-US" sz="2000" dirty="0"/>
          </a:p>
        </p:txBody>
      </p:sp>
      <p:sp>
        <p:nvSpPr>
          <p:cNvPr id="12" name="Text 9"/>
          <p:cNvSpPr/>
          <p:nvPr/>
        </p:nvSpPr>
        <p:spPr>
          <a:xfrm>
            <a:off x="928807" y="5825490"/>
            <a:ext cx="3328630" cy="982266"/>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Know your farmer and the journey of your food. Increased transparency builds trust and awareness.</a:t>
            </a:r>
            <a:endParaRPr lang="en-US" sz="1600" dirty="0"/>
          </a:p>
        </p:txBody>
      </p:sp>
      <p:sp>
        <p:nvSpPr>
          <p:cNvPr id="13" name="Shape 10"/>
          <p:cNvSpPr/>
          <p:nvPr/>
        </p:nvSpPr>
        <p:spPr>
          <a:xfrm>
            <a:off x="4674394" y="5170646"/>
            <a:ext cx="3753207" cy="2496622"/>
          </a:xfrm>
          <a:prstGeom prst="roundRect">
            <a:avLst>
              <a:gd name="adj" fmla="val 3444"/>
            </a:avLst>
          </a:prstGeom>
          <a:solidFill>
            <a:srgbClr val="547808"/>
          </a:solidFill>
          <a:ln w="7620">
            <a:solidFill>
              <a:srgbClr val="6D9121"/>
            </a:solidFill>
            <a:prstDash val="solid"/>
          </a:ln>
        </p:spPr>
      </p:sp>
      <p:sp>
        <p:nvSpPr>
          <p:cNvPr id="14" name="Text 11"/>
          <p:cNvSpPr/>
          <p:nvPr/>
        </p:nvSpPr>
        <p:spPr>
          <a:xfrm>
            <a:off x="4886682" y="5382935"/>
            <a:ext cx="3328630" cy="639604"/>
          </a:xfrm>
          <a:prstGeom prst="rect">
            <a:avLst/>
          </a:prstGeom>
          <a:noFill/>
          <a:ln/>
        </p:spPr>
        <p:txBody>
          <a:bodyPr wrap="squar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Quality Guarantee</a:t>
            </a:r>
            <a:endParaRPr lang="en-US" sz="2000" dirty="0"/>
          </a:p>
        </p:txBody>
      </p:sp>
      <p:sp>
        <p:nvSpPr>
          <p:cNvPr id="15" name="Text 12"/>
          <p:cNvSpPr/>
          <p:nvPr/>
        </p:nvSpPr>
        <p:spPr>
          <a:xfrm>
            <a:off x="4886682" y="6145292"/>
            <a:ext cx="3328630" cy="1309688"/>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Stringent quality checks ensure only the best produce reaches consumers. Satisfaction guaranteed or money back.</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925" y="776883"/>
            <a:ext cx="7672149" cy="1313974"/>
          </a:xfrm>
          <a:prstGeom prst="rect">
            <a:avLst/>
          </a:prstGeom>
          <a:noFill/>
          <a:ln/>
        </p:spPr>
        <p:txBody>
          <a:bodyPr wrap="square" lIns="0" tIns="0" rIns="0" bIns="0" rtlCol="0" anchor="t"/>
          <a:lstStyle/>
          <a:p>
            <a:pPr marL="0" indent="0">
              <a:lnSpc>
                <a:spcPts val="5150"/>
              </a:lnSpc>
              <a:buNone/>
            </a:pPr>
            <a:r>
              <a:rPr lang="en-US" sz="4100" b="1" dirty="0">
                <a:solidFill>
                  <a:srgbClr val="F0F4F1"/>
                </a:solidFill>
                <a:latin typeface="Syne Extra Bold" pitchFamily="34" charset="0"/>
                <a:ea typeface="Syne Extra Bold" pitchFamily="34" charset="-122"/>
                <a:cs typeface="Syne Extra Bold" pitchFamily="34" charset="-120"/>
              </a:rPr>
              <a:t>Tackling Post-Harvest Losses</a:t>
            </a:r>
            <a:endParaRPr lang="en-US" sz="4100" dirty="0"/>
          </a:p>
        </p:txBody>
      </p:sp>
      <p:pic>
        <p:nvPicPr>
          <p:cNvPr id="4" name="Image 1" descr="preencoded.png"/>
          <p:cNvPicPr>
            <a:picLocks noChangeAspect="1"/>
          </p:cNvPicPr>
          <p:nvPr/>
        </p:nvPicPr>
        <p:blipFill>
          <a:blip r:embed="rId4"/>
          <a:stretch>
            <a:fillRect/>
          </a:stretch>
        </p:blipFill>
        <p:spPr>
          <a:xfrm>
            <a:off x="735925" y="2406253"/>
            <a:ext cx="1051322" cy="1682115"/>
          </a:xfrm>
          <a:prstGeom prst="rect">
            <a:avLst/>
          </a:prstGeom>
        </p:spPr>
      </p:pic>
      <p:sp>
        <p:nvSpPr>
          <p:cNvPr id="5" name="Text 1"/>
          <p:cNvSpPr/>
          <p:nvPr/>
        </p:nvSpPr>
        <p:spPr>
          <a:xfrm>
            <a:off x="2102644" y="2616518"/>
            <a:ext cx="5770483" cy="32861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Demand-Driven Production</a:t>
            </a:r>
            <a:endParaRPr lang="en-US" sz="2050" dirty="0"/>
          </a:p>
        </p:txBody>
      </p:sp>
      <p:sp>
        <p:nvSpPr>
          <p:cNvPr id="6" name="Text 2"/>
          <p:cNvSpPr/>
          <p:nvPr/>
        </p:nvSpPr>
        <p:spPr>
          <a:xfrm>
            <a:off x="2102644" y="3071217"/>
            <a:ext cx="6305431" cy="672703"/>
          </a:xfrm>
          <a:prstGeom prst="rect">
            <a:avLst/>
          </a:prstGeom>
          <a:noFill/>
          <a:ln/>
        </p:spPr>
        <p:txBody>
          <a:bodyPr wrap="square" lIns="0" tIns="0" rIns="0" bIns="0" rtlCol="0" anchor="t"/>
          <a:lstStyle/>
          <a:p>
            <a:pPr marL="0" indent="0" algn="l">
              <a:lnSpc>
                <a:spcPts val="2600"/>
              </a:lnSpc>
              <a:buNone/>
            </a:pPr>
            <a:r>
              <a:rPr lang="en-US" sz="1650" dirty="0">
                <a:solidFill>
                  <a:srgbClr val="D7E5D8"/>
                </a:solidFill>
                <a:latin typeface="Syne" pitchFamily="34" charset="0"/>
                <a:ea typeface="Syne" pitchFamily="34" charset="-122"/>
                <a:cs typeface="Syne" pitchFamily="34" charset="-120"/>
              </a:rPr>
              <a:t>Pre-ordering aligns production with actual demand. Farmers grow what's needed, reducing overproduction and waste.</a:t>
            </a:r>
            <a:endParaRPr lang="en-US" sz="1650" dirty="0"/>
          </a:p>
        </p:txBody>
      </p:sp>
      <p:pic>
        <p:nvPicPr>
          <p:cNvPr id="7" name="Image 2" descr="preencoded.png"/>
          <p:cNvPicPr>
            <a:picLocks noChangeAspect="1"/>
          </p:cNvPicPr>
          <p:nvPr/>
        </p:nvPicPr>
        <p:blipFill>
          <a:blip r:embed="rId5"/>
          <a:stretch>
            <a:fillRect/>
          </a:stretch>
        </p:blipFill>
        <p:spPr>
          <a:xfrm>
            <a:off x="735925" y="4088368"/>
            <a:ext cx="1051322" cy="1682115"/>
          </a:xfrm>
          <a:prstGeom prst="rect">
            <a:avLst/>
          </a:prstGeom>
        </p:spPr>
      </p:pic>
      <p:sp>
        <p:nvSpPr>
          <p:cNvPr id="8" name="Text 3"/>
          <p:cNvSpPr/>
          <p:nvPr/>
        </p:nvSpPr>
        <p:spPr>
          <a:xfrm>
            <a:off x="2102644" y="4298633"/>
            <a:ext cx="3700343" cy="32861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Efficient Logistics</a:t>
            </a:r>
            <a:endParaRPr lang="en-US" sz="2050" dirty="0"/>
          </a:p>
        </p:txBody>
      </p:sp>
      <p:sp>
        <p:nvSpPr>
          <p:cNvPr id="9" name="Text 4"/>
          <p:cNvSpPr/>
          <p:nvPr/>
        </p:nvSpPr>
        <p:spPr>
          <a:xfrm>
            <a:off x="2102644" y="4753332"/>
            <a:ext cx="6305431" cy="672703"/>
          </a:xfrm>
          <a:prstGeom prst="rect">
            <a:avLst/>
          </a:prstGeom>
          <a:noFill/>
          <a:ln/>
        </p:spPr>
        <p:txBody>
          <a:bodyPr wrap="square" lIns="0" tIns="0" rIns="0" bIns="0" rtlCol="0" anchor="t"/>
          <a:lstStyle/>
          <a:p>
            <a:pPr marL="0" indent="0" algn="l">
              <a:lnSpc>
                <a:spcPts val="2600"/>
              </a:lnSpc>
              <a:buNone/>
            </a:pPr>
            <a:r>
              <a:rPr lang="en-US" sz="1650" dirty="0">
                <a:solidFill>
                  <a:srgbClr val="D7E5D8"/>
                </a:solidFill>
                <a:latin typeface="Syne" pitchFamily="34" charset="0"/>
                <a:ea typeface="Syne" pitchFamily="34" charset="-122"/>
                <a:cs typeface="Syne" pitchFamily="34" charset="-120"/>
              </a:rPr>
              <a:t>Optimized delivery routes minimize transportation time. Produce reaches consumers faster, maintaining freshness and quality.</a:t>
            </a:r>
            <a:endParaRPr lang="en-US" sz="1650" dirty="0"/>
          </a:p>
        </p:txBody>
      </p:sp>
      <p:pic>
        <p:nvPicPr>
          <p:cNvPr id="10" name="Image 3" descr="preencoded.png"/>
          <p:cNvPicPr>
            <a:picLocks noChangeAspect="1"/>
          </p:cNvPicPr>
          <p:nvPr/>
        </p:nvPicPr>
        <p:blipFill>
          <a:blip r:embed="rId6"/>
          <a:stretch>
            <a:fillRect/>
          </a:stretch>
        </p:blipFill>
        <p:spPr>
          <a:xfrm>
            <a:off x="735925" y="5770483"/>
            <a:ext cx="1051322" cy="1682115"/>
          </a:xfrm>
          <a:prstGeom prst="rect">
            <a:avLst/>
          </a:prstGeom>
        </p:spPr>
      </p:pic>
      <p:sp>
        <p:nvSpPr>
          <p:cNvPr id="11" name="Text 5"/>
          <p:cNvSpPr/>
          <p:nvPr/>
        </p:nvSpPr>
        <p:spPr>
          <a:xfrm>
            <a:off x="2102644" y="5980748"/>
            <a:ext cx="4188143" cy="328613"/>
          </a:xfrm>
          <a:prstGeom prst="rect">
            <a:avLst/>
          </a:prstGeom>
          <a:noFill/>
          <a:ln/>
        </p:spPr>
        <p:txBody>
          <a:bodyPr wrap="none" lIns="0" tIns="0" rIns="0" bIns="0" rtlCol="0" anchor="t"/>
          <a:lstStyle/>
          <a:p>
            <a:pPr marL="0" indent="0" algn="l">
              <a:lnSpc>
                <a:spcPts val="2550"/>
              </a:lnSpc>
              <a:buNone/>
            </a:pPr>
            <a:r>
              <a:rPr lang="en-US" sz="2050" b="1" dirty="0">
                <a:solidFill>
                  <a:srgbClr val="D7E5D8"/>
                </a:solidFill>
                <a:latin typeface="Syne Extra Bold" pitchFamily="34" charset="0"/>
                <a:ea typeface="Syne Extra Bold" pitchFamily="34" charset="-122"/>
                <a:cs typeface="Syne Extra Bold" pitchFamily="34" charset="-120"/>
              </a:rPr>
              <a:t>Future Cold Storage</a:t>
            </a:r>
            <a:endParaRPr lang="en-US" sz="2050" dirty="0"/>
          </a:p>
        </p:txBody>
      </p:sp>
      <p:sp>
        <p:nvSpPr>
          <p:cNvPr id="12" name="Text 6"/>
          <p:cNvSpPr/>
          <p:nvPr/>
        </p:nvSpPr>
        <p:spPr>
          <a:xfrm>
            <a:off x="2102644" y="6435447"/>
            <a:ext cx="6305431" cy="672703"/>
          </a:xfrm>
          <a:prstGeom prst="rect">
            <a:avLst/>
          </a:prstGeom>
          <a:noFill/>
          <a:ln/>
        </p:spPr>
        <p:txBody>
          <a:bodyPr wrap="square" lIns="0" tIns="0" rIns="0" bIns="0" rtlCol="0" anchor="t"/>
          <a:lstStyle/>
          <a:p>
            <a:pPr marL="0" indent="0" algn="l">
              <a:lnSpc>
                <a:spcPts val="2600"/>
              </a:lnSpc>
              <a:buNone/>
            </a:pPr>
            <a:r>
              <a:rPr lang="en-US" sz="1650" dirty="0">
                <a:solidFill>
                  <a:srgbClr val="D7E5D8"/>
                </a:solidFill>
                <a:latin typeface="Syne" pitchFamily="34" charset="0"/>
                <a:ea typeface="Syne" pitchFamily="34" charset="-122"/>
                <a:cs typeface="Syne" pitchFamily="34" charset="-120"/>
              </a:rPr>
              <a:t>Plans to invest in cold storage facilities. This will extend produce shelf life and open export opportunities.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2814"/>
            <a:ext cx="10469285"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Technology at the Core</a:t>
            </a:r>
            <a:endParaRPr lang="en-US" sz="4450" dirty="0"/>
          </a:p>
        </p:txBody>
      </p:sp>
      <p:pic>
        <p:nvPicPr>
          <p:cNvPr id="4" name="Image 1" descr="preencoded.png"/>
          <p:cNvPicPr>
            <a:picLocks noChangeAspect="1"/>
          </p:cNvPicPr>
          <p:nvPr/>
        </p:nvPicPr>
        <p:blipFill>
          <a:blip r:embed="rId4"/>
          <a:stretch>
            <a:fillRect/>
          </a:stretch>
        </p:blipFill>
        <p:spPr>
          <a:xfrm>
            <a:off x="793790" y="4511754"/>
            <a:ext cx="566976" cy="566976"/>
          </a:xfrm>
          <a:prstGeom prst="rect">
            <a:avLst/>
          </a:prstGeom>
        </p:spPr>
      </p:pic>
      <p:sp>
        <p:nvSpPr>
          <p:cNvPr id="5" name="Text 1"/>
          <p:cNvSpPr/>
          <p:nvPr/>
        </p:nvSpPr>
        <p:spPr>
          <a:xfrm>
            <a:off x="793790" y="53055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Mobile-First</a:t>
            </a:r>
            <a:endParaRPr lang="en-US" sz="2200" dirty="0"/>
          </a:p>
        </p:txBody>
      </p:sp>
      <p:sp>
        <p:nvSpPr>
          <p:cNvPr id="6" name="Text 2"/>
          <p:cNvSpPr/>
          <p:nvPr/>
        </p:nvSpPr>
        <p:spPr>
          <a:xfrm>
            <a:off x="793790" y="5795963"/>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Intuitive mobile app for on-the-go ordering and management. Accessible to both urban and rural users.</a:t>
            </a:r>
            <a:endParaRPr lang="en-US" sz="1750" dirty="0"/>
          </a:p>
        </p:txBody>
      </p:sp>
      <p:pic>
        <p:nvPicPr>
          <p:cNvPr id="7" name="Image 2" descr="preencoded.png"/>
          <p:cNvPicPr>
            <a:picLocks noChangeAspect="1"/>
          </p:cNvPicPr>
          <p:nvPr/>
        </p:nvPicPr>
        <p:blipFill>
          <a:blip r:embed="rId5"/>
          <a:stretch>
            <a:fillRect/>
          </a:stretch>
        </p:blipFill>
        <p:spPr>
          <a:xfrm>
            <a:off x="5254704" y="4511754"/>
            <a:ext cx="566976" cy="566976"/>
          </a:xfrm>
          <a:prstGeom prst="rect">
            <a:avLst/>
          </a:prstGeom>
        </p:spPr>
      </p:pic>
      <p:sp>
        <p:nvSpPr>
          <p:cNvPr id="8" name="Text 3"/>
          <p:cNvSpPr/>
          <p:nvPr/>
        </p:nvSpPr>
        <p:spPr>
          <a:xfrm>
            <a:off x="5254704" y="530554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Data-Driven</a:t>
            </a:r>
            <a:endParaRPr lang="en-US" sz="2200" dirty="0"/>
          </a:p>
        </p:txBody>
      </p:sp>
      <p:sp>
        <p:nvSpPr>
          <p:cNvPr id="9" name="Text 4"/>
          <p:cNvSpPr/>
          <p:nvPr/>
        </p:nvSpPr>
        <p:spPr>
          <a:xfrm>
            <a:off x="5254704" y="5795963"/>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Advanced analytics for demand forecasting and inventory management. Helps optimize the entire supply chain.</a:t>
            </a:r>
            <a:endParaRPr lang="en-US" sz="1750" dirty="0"/>
          </a:p>
        </p:txBody>
      </p:sp>
      <p:pic>
        <p:nvPicPr>
          <p:cNvPr id="10" name="Image 3" descr="preencoded.png"/>
          <p:cNvPicPr>
            <a:picLocks noChangeAspect="1"/>
          </p:cNvPicPr>
          <p:nvPr/>
        </p:nvPicPr>
        <p:blipFill>
          <a:blip r:embed="rId6"/>
          <a:stretch>
            <a:fillRect/>
          </a:stretch>
        </p:blipFill>
        <p:spPr>
          <a:xfrm>
            <a:off x="9715738" y="4511754"/>
            <a:ext cx="566976" cy="566976"/>
          </a:xfrm>
          <a:prstGeom prst="rect">
            <a:avLst/>
          </a:prstGeom>
        </p:spPr>
      </p:pic>
      <p:sp>
        <p:nvSpPr>
          <p:cNvPr id="11" name="Text 5"/>
          <p:cNvSpPr/>
          <p:nvPr/>
        </p:nvSpPr>
        <p:spPr>
          <a:xfrm>
            <a:off x="9715738" y="5305544"/>
            <a:ext cx="4120753"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Blockchain Integration</a:t>
            </a:r>
            <a:endParaRPr lang="en-US" sz="2200" dirty="0"/>
          </a:p>
        </p:txBody>
      </p:sp>
      <p:sp>
        <p:nvSpPr>
          <p:cNvPr id="12" name="Text 6"/>
          <p:cNvSpPr/>
          <p:nvPr/>
        </p:nvSpPr>
        <p:spPr>
          <a:xfrm>
            <a:off x="9715738" y="6150293"/>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Exploring blockchain for enhanced traceability and secure transactions. Builds trust and transparency in the system.</a:t>
            </a:r>
            <a:endParaRPr lang="en-US" sz="1750" dirty="0"/>
          </a:p>
        </p:txBody>
      </p:sp>
      <p:sp>
        <p:nvSpPr>
          <p:cNvPr id="17" name="TextBox 16">
            <a:extLst>
              <a:ext uri="{FF2B5EF4-FFF2-40B4-BE49-F238E27FC236}">
                <a16:creationId xmlns:a16="http://schemas.microsoft.com/office/drawing/2014/main" id="{D327BC91-B67F-4E9F-944F-267A5EB6ECAC}"/>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4788C452-40BE-415A-9F5D-C9DBE400A3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6878" y="2575319"/>
            <a:ext cx="7543800" cy="4800600"/>
          </a:xfrm>
          <a:prstGeom prst="rect">
            <a:avLst/>
          </a:prstGeom>
        </p:spPr>
      </p:pic>
      <p:sp>
        <p:nvSpPr>
          <p:cNvPr id="5" name="TextBox 4">
            <a:extLst>
              <a:ext uri="{FF2B5EF4-FFF2-40B4-BE49-F238E27FC236}">
                <a16:creationId xmlns:a16="http://schemas.microsoft.com/office/drawing/2014/main" id="{586C8235-7DC7-4A03-91B3-C5B93B310B36}"/>
              </a:ext>
            </a:extLst>
          </p:cNvPr>
          <p:cNvSpPr txBox="1"/>
          <p:nvPr/>
        </p:nvSpPr>
        <p:spPr>
          <a:xfrm>
            <a:off x="12954000" y="7699890"/>
            <a:ext cx="1676400" cy="369332"/>
          </a:xfrm>
          <a:prstGeom prst="rect">
            <a:avLst/>
          </a:prstGeom>
          <a:noFill/>
        </p:spPr>
        <p:txBody>
          <a:bodyPr wrap="square" rtlCol="0">
            <a:spAutoFit/>
          </a:bodyPr>
          <a:lstStyle/>
          <a:p>
            <a:r>
              <a:rPr lang="en-US" b="1" dirty="0">
                <a:solidFill>
                  <a:schemeClr val="bg1">
                    <a:lumMod val="95000"/>
                    <a:lumOff val="5000"/>
                  </a:schemeClr>
                </a:solidFill>
                <a:latin typeface="Alef" panose="00000500000000000000" pitchFamily="2" charset="-79"/>
                <a:cs typeface="Alef" panose="00000500000000000000" pitchFamily="2" charset="-79"/>
              </a:rPr>
              <a:t>Hawkers Inc.</a:t>
            </a:r>
            <a:endParaRPr lang="en-AU" b="1" dirty="0">
              <a:solidFill>
                <a:schemeClr val="bg1">
                  <a:lumMod val="95000"/>
                  <a:lumOff val="5000"/>
                </a:schemeClr>
              </a:solidFill>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17658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F4383-CE14-4354-BD65-522F6D015E9F}"/>
              </a:ext>
            </a:extLst>
          </p:cNvPr>
          <p:cNvSpPr txBox="1"/>
          <p:nvPr/>
        </p:nvSpPr>
        <p:spPr>
          <a:xfrm>
            <a:off x="6594613" y="3938366"/>
            <a:ext cx="838054" cy="369332"/>
          </a:xfrm>
          <a:prstGeom prst="rect">
            <a:avLst/>
          </a:prstGeom>
          <a:noFill/>
        </p:spPr>
        <p:txBody>
          <a:bodyPr wrap="square" rtlCol="0">
            <a:spAutoFit/>
          </a:bodyPr>
          <a:lstStyle/>
          <a:p>
            <a:endParaRPr lang="en-AU" dirty="0"/>
          </a:p>
        </p:txBody>
      </p:sp>
      <p:sp>
        <p:nvSpPr>
          <p:cNvPr id="4" name="Text 0">
            <a:extLst>
              <a:ext uri="{FF2B5EF4-FFF2-40B4-BE49-F238E27FC236}">
                <a16:creationId xmlns:a16="http://schemas.microsoft.com/office/drawing/2014/main" id="{B3E3F455-30BA-43C9-931F-13B0D7525292}"/>
              </a:ext>
            </a:extLst>
          </p:cNvPr>
          <p:cNvSpPr/>
          <p:nvPr/>
        </p:nvSpPr>
        <p:spPr>
          <a:xfrm>
            <a:off x="2261628" y="263539"/>
            <a:ext cx="7672149" cy="767969"/>
          </a:xfrm>
          <a:prstGeom prst="rect">
            <a:avLst/>
          </a:prstGeom>
          <a:noFill/>
          <a:ln/>
        </p:spPr>
        <p:txBody>
          <a:bodyPr wrap="square" lIns="0" tIns="0" rIns="0" bIns="0" rtlCol="0" anchor="t"/>
          <a:lstStyle/>
          <a:p>
            <a:pPr marL="0" indent="0" algn="ctr">
              <a:lnSpc>
                <a:spcPts val="5150"/>
              </a:lnSpc>
              <a:buNone/>
            </a:pPr>
            <a:r>
              <a:rPr lang="en-US" sz="4100" b="1" dirty="0">
                <a:solidFill>
                  <a:srgbClr val="F0F4F1"/>
                </a:solidFill>
                <a:latin typeface="Syne Extra Bold" pitchFamily="34" charset="0"/>
              </a:rPr>
              <a:t>Marketing Strategy</a:t>
            </a:r>
            <a:endParaRPr lang="en-US" sz="4100" dirty="0"/>
          </a:p>
        </p:txBody>
      </p:sp>
      <p:pic>
        <p:nvPicPr>
          <p:cNvPr id="5" name="Image 1" descr="preencoded.png">
            <a:extLst>
              <a:ext uri="{FF2B5EF4-FFF2-40B4-BE49-F238E27FC236}">
                <a16:creationId xmlns:a16="http://schemas.microsoft.com/office/drawing/2014/main" id="{7A6AB5F9-E66E-48E7-A85F-0F593B80516F}"/>
              </a:ext>
            </a:extLst>
          </p:cNvPr>
          <p:cNvPicPr>
            <a:picLocks noChangeAspect="1"/>
          </p:cNvPicPr>
          <p:nvPr/>
        </p:nvPicPr>
        <p:blipFill>
          <a:blip r:embed="rId2"/>
          <a:stretch>
            <a:fillRect/>
          </a:stretch>
        </p:blipFill>
        <p:spPr>
          <a:xfrm>
            <a:off x="283737" y="2364995"/>
            <a:ext cx="795052" cy="1504096"/>
          </a:xfrm>
          <a:prstGeom prst="rect">
            <a:avLst/>
          </a:prstGeom>
        </p:spPr>
      </p:pic>
      <p:sp>
        <p:nvSpPr>
          <p:cNvPr id="6" name="Text 1">
            <a:extLst>
              <a:ext uri="{FF2B5EF4-FFF2-40B4-BE49-F238E27FC236}">
                <a16:creationId xmlns:a16="http://schemas.microsoft.com/office/drawing/2014/main" id="{62BA98E0-A5E9-4234-A96D-5BCEA5CBF41A}"/>
              </a:ext>
            </a:extLst>
          </p:cNvPr>
          <p:cNvSpPr/>
          <p:nvPr/>
        </p:nvSpPr>
        <p:spPr>
          <a:xfrm>
            <a:off x="1259365" y="2310624"/>
            <a:ext cx="5002612" cy="328613"/>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ea typeface="Syne Extra Bold" pitchFamily="34" charset="-122"/>
                <a:cs typeface="Syne Extra Bold" pitchFamily="34" charset="-120"/>
              </a:rPr>
              <a:t>Targeting the Gen-Z</a:t>
            </a:r>
            <a:endParaRPr lang="en-US" sz="2400" dirty="0"/>
          </a:p>
        </p:txBody>
      </p:sp>
      <p:sp>
        <p:nvSpPr>
          <p:cNvPr id="7" name="Text 2">
            <a:extLst>
              <a:ext uri="{FF2B5EF4-FFF2-40B4-BE49-F238E27FC236}">
                <a16:creationId xmlns:a16="http://schemas.microsoft.com/office/drawing/2014/main" id="{50AA7903-419C-42F9-A76E-99B783CE757C}"/>
              </a:ext>
            </a:extLst>
          </p:cNvPr>
          <p:cNvSpPr/>
          <p:nvPr/>
        </p:nvSpPr>
        <p:spPr>
          <a:xfrm>
            <a:off x="1241234" y="2615907"/>
            <a:ext cx="5466375"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rPr>
              <a:t>We're building relationships with the kids and young people in the village by getting involved in community events. They will work as our sourcing and supplier-end-manager.</a:t>
            </a:r>
            <a:endParaRPr lang="en-US" dirty="0"/>
          </a:p>
        </p:txBody>
      </p:sp>
      <p:pic>
        <p:nvPicPr>
          <p:cNvPr id="8" name="Image 2" descr="preencoded.png">
            <a:extLst>
              <a:ext uri="{FF2B5EF4-FFF2-40B4-BE49-F238E27FC236}">
                <a16:creationId xmlns:a16="http://schemas.microsoft.com/office/drawing/2014/main" id="{7BA58951-3F6F-41E8-81BC-925563D97D18}"/>
              </a:ext>
            </a:extLst>
          </p:cNvPr>
          <p:cNvPicPr>
            <a:picLocks noChangeAspect="1"/>
          </p:cNvPicPr>
          <p:nvPr/>
        </p:nvPicPr>
        <p:blipFill>
          <a:blip r:embed="rId3"/>
          <a:stretch>
            <a:fillRect/>
          </a:stretch>
        </p:blipFill>
        <p:spPr>
          <a:xfrm>
            <a:off x="283737" y="4127373"/>
            <a:ext cx="795052" cy="977621"/>
          </a:xfrm>
          <a:prstGeom prst="rect">
            <a:avLst/>
          </a:prstGeom>
        </p:spPr>
      </p:pic>
      <p:sp>
        <p:nvSpPr>
          <p:cNvPr id="9" name="Text 3">
            <a:extLst>
              <a:ext uri="{FF2B5EF4-FFF2-40B4-BE49-F238E27FC236}">
                <a16:creationId xmlns:a16="http://schemas.microsoft.com/office/drawing/2014/main" id="{96F38D59-B44C-4A7B-A732-A2243E813B22}"/>
              </a:ext>
            </a:extLst>
          </p:cNvPr>
          <p:cNvSpPr/>
          <p:nvPr/>
        </p:nvSpPr>
        <p:spPr>
          <a:xfrm>
            <a:off x="1222137" y="4094322"/>
            <a:ext cx="4703729" cy="495417"/>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ea typeface="Syne Extra Bold" pitchFamily="34" charset="-122"/>
                <a:cs typeface="Syne Extra Bold" pitchFamily="34" charset="-120"/>
              </a:rPr>
              <a:t>School-based Campaign</a:t>
            </a:r>
            <a:endParaRPr lang="en-US" sz="2400" dirty="0"/>
          </a:p>
        </p:txBody>
      </p:sp>
      <p:sp>
        <p:nvSpPr>
          <p:cNvPr id="10" name="Text 4">
            <a:extLst>
              <a:ext uri="{FF2B5EF4-FFF2-40B4-BE49-F238E27FC236}">
                <a16:creationId xmlns:a16="http://schemas.microsoft.com/office/drawing/2014/main" id="{15179EB5-BE2E-4FF6-809D-0A33096D7E16}"/>
              </a:ext>
            </a:extLst>
          </p:cNvPr>
          <p:cNvSpPr/>
          <p:nvPr/>
        </p:nvSpPr>
        <p:spPr>
          <a:xfrm>
            <a:off x="1219200" y="4399240"/>
            <a:ext cx="5375413"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ea typeface="Syne" pitchFamily="34" charset="-122"/>
                <a:cs typeface="Syne" pitchFamily="34" charset="-120"/>
              </a:rPr>
              <a:t>We're going to set up some fun learning programs in rural schools.</a:t>
            </a:r>
            <a:endParaRPr lang="en-US" dirty="0"/>
          </a:p>
        </p:txBody>
      </p:sp>
      <p:pic>
        <p:nvPicPr>
          <p:cNvPr id="11" name="Image 3" descr="preencoded.png">
            <a:extLst>
              <a:ext uri="{FF2B5EF4-FFF2-40B4-BE49-F238E27FC236}">
                <a16:creationId xmlns:a16="http://schemas.microsoft.com/office/drawing/2014/main" id="{CCF975B8-573D-467B-9637-42614AD30205}"/>
              </a:ext>
            </a:extLst>
          </p:cNvPr>
          <p:cNvPicPr>
            <a:picLocks noChangeAspect="1"/>
          </p:cNvPicPr>
          <p:nvPr/>
        </p:nvPicPr>
        <p:blipFill>
          <a:blip r:embed="rId4"/>
          <a:stretch>
            <a:fillRect/>
          </a:stretch>
        </p:blipFill>
        <p:spPr>
          <a:xfrm>
            <a:off x="283737" y="5233464"/>
            <a:ext cx="795052" cy="1137768"/>
          </a:xfrm>
          <a:prstGeom prst="rect">
            <a:avLst/>
          </a:prstGeom>
        </p:spPr>
      </p:pic>
      <p:sp>
        <p:nvSpPr>
          <p:cNvPr id="12" name="Text 5">
            <a:extLst>
              <a:ext uri="{FF2B5EF4-FFF2-40B4-BE49-F238E27FC236}">
                <a16:creationId xmlns:a16="http://schemas.microsoft.com/office/drawing/2014/main" id="{52130364-286E-4DBB-97EE-E9B17A14E3ED}"/>
              </a:ext>
            </a:extLst>
          </p:cNvPr>
          <p:cNvSpPr/>
          <p:nvPr/>
        </p:nvSpPr>
        <p:spPr>
          <a:xfrm>
            <a:off x="1244016" y="5236243"/>
            <a:ext cx="4827448" cy="454699"/>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ea typeface="Syne Extra Bold" pitchFamily="34" charset="-122"/>
                <a:cs typeface="Syne Extra Bold" pitchFamily="34" charset="-120"/>
              </a:rPr>
              <a:t>Farmer Training Workshop</a:t>
            </a:r>
            <a:endParaRPr lang="en-US" sz="2400" dirty="0"/>
          </a:p>
        </p:txBody>
      </p:sp>
      <p:sp>
        <p:nvSpPr>
          <p:cNvPr id="13" name="Text 6">
            <a:extLst>
              <a:ext uri="{FF2B5EF4-FFF2-40B4-BE49-F238E27FC236}">
                <a16:creationId xmlns:a16="http://schemas.microsoft.com/office/drawing/2014/main" id="{AF3528C2-DB79-493F-AD22-AA24AAE38BC5}"/>
              </a:ext>
            </a:extLst>
          </p:cNvPr>
          <p:cNvSpPr/>
          <p:nvPr/>
        </p:nvSpPr>
        <p:spPr>
          <a:xfrm>
            <a:off x="1230217" y="5595692"/>
            <a:ext cx="5466375"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ea typeface="Syne" pitchFamily="34" charset="-122"/>
                <a:cs typeface="Syne" pitchFamily="34" charset="-120"/>
              </a:rPr>
              <a:t>We'll hold workshops in the fields to introduce our company and contract new suppliers.</a:t>
            </a:r>
            <a:endParaRPr lang="en-US" dirty="0"/>
          </a:p>
        </p:txBody>
      </p:sp>
      <p:sp>
        <p:nvSpPr>
          <p:cNvPr id="3" name="TextBox 2">
            <a:extLst>
              <a:ext uri="{FF2B5EF4-FFF2-40B4-BE49-F238E27FC236}">
                <a16:creationId xmlns:a16="http://schemas.microsoft.com/office/drawing/2014/main" id="{1B4F0DB6-077A-4B62-8FE1-6231FFFAD3DF}"/>
              </a:ext>
            </a:extLst>
          </p:cNvPr>
          <p:cNvSpPr txBox="1"/>
          <p:nvPr/>
        </p:nvSpPr>
        <p:spPr>
          <a:xfrm>
            <a:off x="2425089" y="1453903"/>
            <a:ext cx="2365777" cy="461665"/>
          </a:xfrm>
          <a:prstGeom prst="rect">
            <a:avLst/>
          </a:prstGeom>
          <a:noFill/>
        </p:spPr>
        <p:txBody>
          <a:bodyPr wrap="square" rtlCol="0">
            <a:spAutoFit/>
          </a:bodyPr>
          <a:lstStyle/>
          <a:p>
            <a:r>
              <a:rPr lang="en-US" sz="2400" dirty="0">
                <a:latin typeface="Syne Extra Bold" panose="020B0604020202020204" charset="0"/>
              </a:rPr>
              <a:t>Backward</a:t>
            </a:r>
            <a:endParaRPr lang="en-AU" sz="2400" dirty="0">
              <a:latin typeface="Syne Extra Bold" panose="020B0604020202020204" charset="0"/>
            </a:endParaRPr>
          </a:p>
        </p:txBody>
      </p:sp>
      <p:pic>
        <p:nvPicPr>
          <p:cNvPr id="53" name="Image 1" descr="preencoded.png">
            <a:extLst>
              <a:ext uri="{FF2B5EF4-FFF2-40B4-BE49-F238E27FC236}">
                <a16:creationId xmlns:a16="http://schemas.microsoft.com/office/drawing/2014/main" id="{FD30511C-465A-4CE4-B407-BE0F6FB9F5F9}"/>
              </a:ext>
            </a:extLst>
          </p:cNvPr>
          <p:cNvPicPr>
            <a:picLocks noChangeAspect="1"/>
          </p:cNvPicPr>
          <p:nvPr/>
        </p:nvPicPr>
        <p:blipFill>
          <a:blip r:embed="rId2"/>
          <a:stretch>
            <a:fillRect/>
          </a:stretch>
        </p:blipFill>
        <p:spPr>
          <a:xfrm>
            <a:off x="7275087" y="2392248"/>
            <a:ext cx="795052" cy="1202215"/>
          </a:xfrm>
          <a:prstGeom prst="rect">
            <a:avLst/>
          </a:prstGeom>
        </p:spPr>
      </p:pic>
      <p:cxnSp>
        <p:nvCxnSpPr>
          <p:cNvPr id="19" name="Straight Connector 18">
            <a:extLst>
              <a:ext uri="{FF2B5EF4-FFF2-40B4-BE49-F238E27FC236}">
                <a16:creationId xmlns:a16="http://schemas.microsoft.com/office/drawing/2014/main" id="{FFA1AA07-4C41-4E12-B480-1920A8E0F62A}"/>
              </a:ext>
            </a:extLst>
          </p:cNvPr>
          <p:cNvCxnSpPr>
            <a:cxnSpLocks/>
          </p:cNvCxnSpPr>
          <p:nvPr/>
        </p:nvCxnSpPr>
        <p:spPr>
          <a:xfrm flipV="1">
            <a:off x="6867023" y="1601201"/>
            <a:ext cx="0" cy="57906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 1">
            <a:extLst>
              <a:ext uri="{FF2B5EF4-FFF2-40B4-BE49-F238E27FC236}">
                <a16:creationId xmlns:a16="http://schemas.microsoft.com/office/drawing/2014/main" id="{123DFC0C-E56C-4B3A-A208-C1FFB3D0397C}"/>
              </a:ext>
            </a:extLst>
          </p:cNvPr>
          <p:cNvSpPr/>
          <p:nvPr/>
        </p:nvSpPr>
        <p:spPr>
          <a:xfrm>
            <a:off x="8250715" y="2379899"/>
            <a:ext cx="5002612" cy="328613"/>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rPr>
              <a:t>Facebook Marketing</a:t>
            </a:r>
            <a:endParaRPr lang="en-US" sz="2400" dirty="0"/>
          </a:p>
        </p:txBody>
      </p:sp>
      <p:sp>
        <p:nvSpPr>
          <p:cNvPr id="55" name="Text 2">
            <a:extLst>
              <a:ext uri="{FF2B5EF4-FFF2-40B4-BE49-F238E27FC236}">
                <a16:creationId xmlns:a16="http://schemas.microsoft.com/office/drawing/2014/main" id="{D7F1A43F-853F-4376-ACA7-82BFD8C715BA}"/>
              </a:ext>
            </a:extLst>
          </p:cNvPr>
          <p:cNvSpPr/>
          <p:nvPr/>
        </p:nvSpPr>
        <p:spPr>
          <a:xfrm>
            <a:off x="8210550" y="2663148"/>
            <a:ext cx="5466375" cy="672703"/>
          </a:xfrm>
          <a:prstGeom prst="rect">
            <a:avLst/>
          </a:prstGeom>
          <a:noFill/>
          <a:ln/>
        </p:spPr>
        <p:txBody>
          <a:bodyPr wrap="square" lIns="0" tIns="0" rIns="0" bIns="0" rtlCol="0" anchor="t"/>
          <a:lstStyle/>
          <a:p>
            <a:r>
              <a:rPr lang="en-US" dirty="0"/>
              <a:t>We'll use Facebook to promote our platform and attract 25+ health-conscious urban people and turn them into customers.</a:t>
            </a:r>
          </a:p>
        </p:txBody>
      </p:sp>
      <p:pic>
        <p:nvPicPr>
          <p:cNvPr id="56" name="Image 2" descr="preencoded.png">
            <a:extLst>
              <a:ext uri="{FF2B5EF4-FFF2-40B4-BE49-F238E27FC236}">
                <a16:creationId xmlns:a16="http://schemas.microsoft.com/office/drawing/2014/main" id="{F6B172D5-CD52-44E4-86A5-512D8DFC9797}"/>
              </a:ext>
            </a:extLst>
          </p:cNvPr>
          <p:cNvPicPr>
            <a:picLocks noChangeAspect="1"/>
          </p:cNvPicPr>
          <p:nvPr/>
        </p:nvPicPr>
        <p:blipFill>
          <a:blip r:embed="rId3"/>
          <a:stretch>
            <a:fillRect/>
          </a:stretch>
        </p:blipFill>
        <p:spPr>
          <a:xfrm>
            <a:off x="7275087" y="3814738"/>
            <a:ext cx="795052" cy="1013817"/>
          </a:xfrm>
          <a:prstGeom prst="rect">
            <a:avLst/>
          </a:prstGeom>
        </p:spPr>
      </p:pic>
      <p:sp>
        <p:nvSpPr>
          <p:cNvPr id="57" name="Text 3">
            <a:extLst>
              <a:ext uri="{FF2B5EF4-FFF2-40B4-BE49-F238E27FC236}">
                <a16:creationId xmlns:a16="http://schemas.microsoft.com/office/drawing/2014/main" id="{3AE5127B-B757-4B48-A679-EA69BC17065A}"/>
              </a:ext>
            </a:extLst>
          </p:cNvPr>
          <p:cNvSpPr/>
          <p:nvPr/>
        </p:nvSpPr>
        <p:spPr>
          <a:xfrm>
            <a:off x="8213487" y="3811745"/>
            <a:ext cx="4703729" cy="495417"/>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ea typeface="Syne Extra Bold" pitchFamily="34" charset="-122"/>
                <a:cs typeface="Syne Extra Bold" pitchFamily="34" charset="-120"/>
              </a:rPr>
              <a:t>Fitness Community</a:t>
            </a:r>
            <a:endParaRPr lang="en-US" sz="2400" dirty="0"/>
          </a:p>
        </p:txBody>
      </p:sp>
      <p:sp>
        <p:nvSpPr>
          <p:cNvPr id="58" name="Text 4">
            <a:extLst>
              <a:ext uri="{FF2B5EF4-FFF2-40B4-BE49-F238E27FC236}">
                <a16:creationId xmlns:a16="http://schemas.microsoft.com/office/drawing/2014/main" id="{C94C3695-9EB0-41A1-A41D-F72211D4CCF1}"/>
              </a:ext>
            </a:extLst>
          </p:cNvPr>
          <p:cNvSpPr/>
          <p:nvPr/>
        </p:nvSpPr>
        <p:spPr>
          <a:xfrm>
            <a:off x="8210550" y="4116663"/>
            <a:ext cx="5466375" cy="672703"/>
          </a:xfrm>
          <a:prstGeom prst="rect">
            <a:avLst/>
          </a:prstGeom>
          <a:noFill/>
          <a:ln/>
        </p:spPr>
        <p:txBody>
          <a:bodyPr wrap="square" lIns="0" tIns="0" rIns="0" bIns="0" rtlCol="0" anchor="t"/>
          <a:lstStyle/>
          <a:p>
            <a:pPr>
              <a:lnSpc>
                <a:spcPts val="2600"/>
              </a:lnSpc>
            </a:pPr>
            <a:r>
              <a:rPr lang="en-US" dirty="0">
                <a:latin typeface="Syne" pitchFamily="34" charset="0"/>
                <a:ea typeface="Syne" pitchFamily="34" charset="-122"/>
                <a:cs typeface="Syne" pitchFamily="34" charset="-120"/>
              </a:rPr>
              <a:t>We'll participate in fitness events and offer attendees a discount on delivery fees.</a:t>
            </a:r>
            <a:endParaRPr lang="en-US" dirty="0"/>
          </a:p>
        </p:txBody>
      </p:sp>
      <p:pic>
        <p:nvPicPr>
          <p:cNvPr id="59" name="Image 3" descr="preencoded.png">
            <a:extLst>
              <a:ext uri="{FF2B5EF4-FFF2-40B4-BE49-F238E27FC236}">
                <a16:creationId xmlns:a16="http://schemas.microsoft.com/office/drawing/2014/main" id="{9B1D34D4-74EA-4845-860E-AA0021382709}"/>
              </a:ext>
            </a:extLst>
          </p:cNvPr>
          <p:cNvPicPr>
            <a:picLocks noChangeAspect="1"/>
          </p:cNvPicPr>
          <p:nvPr/>
        </p:nvPicPr>
        <p:blipFill>
          <a:blip r:embed="rId4"/>
          <a:stretch>
            <a:fillRect/>
          </a:stretch>
        </p:blipFill>
        <p:spPr>
          <a:xfrm>
            <a:off x="7275087" y="5077208"/>
            <a:ext cx="795052" cy="1191188"/>
          </a:xfrm>
          <a:prstGeom prst="rect">
            <a:avLst/>
          </a:prstGeom>
        </p:spPr>
      </p:pic>
      <p:sp>
        <p:nvSpPr>
          <p:cNvPr id="60" name="Text 5">
            <a:extLst>
              <a:ext uri="{FF2B5EF4-FFF2-40B4-BE49-F238E27FC236}">
                <a16:creationId xmlns:a16="http://schemas.microsoft.com/office/drawing/2014/main" id="{311706E9-E043-4456-A52F-EB1603DE7EB1}"/>
              </a:ext>
            </a:extLst>
          </p:cNvPr>
          <p:cNvSpPr/>
          <p:nvPr/>
        </p:nvSpPr>
        <p:spPr>
          <a:xfrm>
            <a:off x="8235366" y="5135072"/>
            <a:ext cx="4827448" cy="454699"/>
          </a:xfrm>
          <a:prstGeom prst="rect">
            <a:avLst/>
          </a:prstGeom>
          <a:noFill/>
          <a:ln/>
        </p:spPr>
        <p:txBody>
          <a:bodyPr wrap="none" lIns="0" tIns="0" rIns="0" bIns="0" rtlCol="0" anchor="t"/>
          <a:lstStyle/>
          <a:p>
            <a:pPr marL="0" indent="0">
              <a:lnSpc>
                <a:spcPts val="2550"/>
              </a:lnSpc>
              <a:buNone/>
            </a:pPr>
            <a:r>
              <a:rPr lang="en-US" sz="2400" b="1" dirty="0">
                <a:solidFill>
                  <a:srgbClr val="D7E5D8"/>
                </a:solidFill>
                <a:latin typeface="Syne Extra Bold" pitchFamily="34" charset="0"/>
                <a:ea typeface="Syne Extra Bold" pitchFamily="34" charset="-122"/>
                <a:cs typeface="Syne Extra Bold" pitchFamily="34" charset="-120"/>
              </a:rPr>
              <a:t>Van Decoration</a:t>
            </a:r>
            <a:endParaRPr lang="en-US" sz="2400" dirty="0"/>
          </a:p>
        </p:txBody>
      </p:sp>
      <p:sp>
        <p:nvSpPr>
          <p:cNvPr id="61" name="Text 6">
            <a:extLst>
              <a:ext uri="{FF2B5EF4-FFF2-40B4-BE49-F238E27FC236}">
                <a16:creationId xmlns:a16="http://schemas.microsoft.com/office/drawing/2014/main" id="{CAF7A7A0-5774-4E4A-B52F-491ACBA83D21}"/>
              </a:ext>
            </a:extLst>
          </p:cNvPr>
          <p:cNvSpPr/>
          <p:nvPr/>
        </p:nvSpPr>
        <p:spPr>
          <a:xfrm>
            <a:off x="8210550" y="5494521"/>
            <a:ext cx="5466375"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ea typeface="Syne" pitchFamily="34" charset="-122"/>
                <a:cs typeface="Syne" pitchFamily="34" charset="-120"/>
              </a:rPr>
              <a:t>We'll invest in our retailers’ (hawkers) vans to create a strong brand presence and drive sales.</a:t>
            </a:r>
            <a:endParaRPr lang="en-US" dirty="0"/>
          </a:p>
        </p:txBody>
      </p:sp>
      <p:sp>
        <p:nvSpPr>
          <p:cNvPr id="62" name="TextBox 61">
            <a:extLst>
              <a:ext uri="{FF2B5EF4-FFF2-40B4-BE49-F238E27FC236}">
                <a16:creationId xmlns:a16="http://schemas.microsoft.com/office/drawing/2014/main" id="{6FA67F91-3637-45BB-AC24-36ABF33D7316}"/>
              </a:ext>
            </a:extLst>
          </p:cNvPr>
          <p:cNvSpPr txBox="1"/>
          <p:nvPr/>
        </p:nvSpPr>
        <p:spPr>
          <a:xfrm>
            <a:off x="9416439" y="1537033"/>
            <a:ext cx="2365777" cy="461665"/>
          </a:xfrm>
          <a:prstGeom prst="rect">
            <a:avLst/>
          </a:prstGeom>
          <a:noFill/>
        </p:spPr>
        <p:txBody>
          <a:bodyPr wrap="square" rtlCol="0">
            <a:spAutoFit/>
          </a:bodyPr>
          <a:lstStyle/>
          <a:p>
            <a:r>
              <a:rPr lang="en-US" sz="2400" dirty="0">
                <a:latin typeface="Syne Extra Bold" panose="020B0604020202020204" charset="0"/>
              </a:rPr>
              <a:t>Forward</a:t>
            </a:r>
            <a:endParaRPr lang="en-AU" sz="2400" dirty="0">
              <a:latin typeface="Syne Extra Bold" panose="020B0604020202020204" charset="0"/>
            </a:endParaRPr>
          </a:p>
        </p:txBody>
      </p:sp>
      <p:pic>
        <p:nvPicPr>
          <p:cNvPr id="64" name="Image 2" descr="preencoded.png">
            <a:extLst>
              <a:ext uri="{FF2B5EF4-FFF2-40B4-BE49-F238E27FC236}">
                <a16:creationId xmlns:a16="http://schemas.microsoft.com/office/drawing/2014/main" id="{D2D0FDE4-2B27-47B9-96EA-6310E26B7DBA}"/>
              </a:ext>
            </a:extLst>
          </p:cNvPr>
          <p:cNvPicPr>
            <a:picLocks noChangeAspect="1"/>
          </p:cNvPicPr>
          <p:nvPr/>
        </p:nvPicPr>
        <p:blipFill>
          <a:blip r:embed="rId3"/>
          <a:stretch>
            <a:fillRect/>
          </a:stretch>
        </p:blipFill>
        <p:spPr>
          <a:xfrm>
            <a:off x="281899" y="6492228"/>
            <a:ext cx="795052" cy="977621"/>
          </a:xfrm>
          <a:prstGeom prst="rect">
            <a:avLst/>
          </a:prstGeom>
        </p:spPr>
      </p:pic>
      <p:sp>
        <p:nvSpPr>
          <p:cNvPr id="65" name="Text 3">
            <a:extLst>
              <a:ext uri="{FF2B5EF4-FFF2-40B4-BE49-F238E27FC236}">
                <a16:creationId xmlns:a16="http://schemas.microsoft.com/office/drawing/2014/main" id="{69726182-AA9A-4DF6-96A9-5FDCF6978BCA}"/>
              </a:ext>
            </a:extLst>
          </p:cNvPr>
          <p:cNvSpPr/>
          <p:nvPr/>
        </p:nvSpPr>
        <p:spPr>
          <a:xfrm>
            <a:off x="1206444" y="6459177"/>
            <a:ext cx="4703729" cy="495417"/>
          </a:xfrm>
          <a:prstGeom prst="rect">
            <a:avLst/>
          </a:prstGeom>
          <a:noFill/>
          <a:ln/>
        </p:spPr>
        <p:txBody>
          <a:bodyPr wrap="none" lIns="0" tIns="0" rIns="0" bIns="0" rtlCol="0" anchor="t"/>
          <a:lstStyle/>
          <a:p>
            <a:pPr>
              <a:lnSpc>
                <a:spcPts val="2550"/>
              </a:lnSpc>
            </a:pPr>
            <a:r>
              <a:rPr lang="en-US" sz="2400" b="1" dirty="0">
                <a:solidFill>
                  <a:srgbClr val="D7E5D8"/>
                </a:solidFill>
                <a:latin typeface="Syne Extra Bold" pitchFamily="34" charset="0"/>
                <a:ea typeface="Syne Extra Bold" pitchFamily="34" charset="-122"/>
                <a:cs typeface="Syne Extra Bold" pitchFamily="34" charset="-120"/>
              </a:rPr>
              <a:t>Crop financing</a:t>
            </a:r>
            <a:endParaRPr lang="en-US" sz="2400" dirty="0"/>
          </a:p>
        </p:txBody>
      </p:sp>
      <p:sp>
        <p:nvSpPr>
          <p:cNvPr id="66" name="Text 4">
            <a:extLst>
              <a:ext uri="{FF2B5EF4-FFF2-40B4-BE49-F238E27FC236}">
                <a16:creationId xmlns:a16="http://schemas.microsoft.com/office/drawing/2014/main" id="{C8F38F5D-9201-47F9-A09B-A4A484FD22FA}"/>
              </a:ext>
            </a:extLst>
          </p:cNvPr>
          <p:cNvSpPr/>
          <p:nvPr/>
        </p:nvSpPr>
        <p:spPr>
          <a:xfrm>
            <a:off x="1217362" y="6764095"/>
            <a:ext cx="5649661"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ea typeface="Syne" pitchFamily="34" charset="-122"/>
                <a:cs typeface="Syne" pitchFamily="34" charset="-120"/>
              </a:rPr>
              <a:t>We're committed to supporting farmers through specially contract farming advance and crop financing.</a:t>
            </a:r>
            <a:endParaRPr lang="en-US" dirty="0"/>
          </a:p>
        </p:txBody>
      </p:sp>
      <p:sp>
        <p:nvSpPr>
          <p:cNvPr id="52" name="Oval 51">
            <a:extLst>
              <a:ext uri="{FF2B5EF4-FFF2-40B4-BE49-F238E27FC236}">
                <a16:creationId xmlns:a16="http://schemas.microsoft.com/office/drawing/2014/main" id="{01156BA1-8E04-4404-85E6-E5FAD5568954}"/>
              </a:ext>
            </a:extLst>
          </p:cNvPr>
          <p:cNvSpPr/>
          <p:nvPr/>
        </p:nvSpPr>
        <p:spPr>
          <a:xfrm>
            <a:off x="535050" y="6627844"/>
            <a:ext cx="274249" cy="764051"/>
          </a:xfrm>
          <a:prstGeom prst="ellipse">
            <a:avLst/>
          </a:prstGeom>
          <a:solidFill>
            <a:srgbClr val="5478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a:extLst>
              <a:ext uri="{FF2B5EF4-FFF2-40B4-BE49-F238E27FC236}">
                <a16:creationId xmlns:a16="http://schemas.microsoft.com/office/drawing/2014/main" id="{1493BF2B-E622-4A5E-9C1C-A60552C18E44}"/>
              </a:ext>
            </a:extLst>
          </p:cNvPr>
          <p:cNvSpPr txBox="1"/>
          <p:nvPr/>
        </p:nvSpPr>
        <p:spPr>
          <a:xfrm>
            <a:off x="516915" y="6790221"/>
            <a:ext cx="305447" cy="369332"/>
          </a:xfrm>
          <a:prstGeom prst="rect">
            <a:avLst/>
          </a:prstGeom>
          <a:noFill/>
        </p:spPr>
        <p:txBody>
          <a:bodyPr wrap="square" rtlCol="0">
            <a:spAutoFit/>
          </a:bodyPr>
          <a:lstStyle/>
          <a:p>
            <a:r>
              <a:rPr lang="en-US" dirty="0"/>
              <a:t>4</a:t>
            </a:r>
            <a:endParaRPr lang="en-AU" dirty="0"/>
          </a:p>
        </p:txBody>
      </p:sp>
      <p:pic>
        <p:nvPicPr>
          <p:cNvPr id="30" name="Image 2" descr="preencoded.png">
            <a:extLst>
              <a:ext uri="{FF2B5EF4-FFF2-40B4-BE49-F238E27FC236}">
                <a16:creationId xmlns:a16="http://schemas.microsoft.com/office/drawing/2014/main" id="{A4978DB1-5886-45CD-968E-E208B86706F4}"/>
              </a:ext>
            </a:extLst>
          </p:cNvPr>
          <p:cNvPicPr>
            <a:picLocks noChangeAspect="1"/>
          </p:cNvPicPr>
          <p:nvPr/>
        </p:nvPicPr>
        <p:blipFill>
          <a:blip r:embed="rId3"/>
          <a:stretch>
            <a:fillRect/>
          </a:stretch>
        </p:blipFill>
        <p:spPr>
          <a:xfrm>
            <a:off x="7277100" y="6513234"/>
            <a:ext cx="795052" cy="977621"/>
          </a:xfrm>
          <a:prstGeom prst="rect">
            <a:avLst/>
          </a:prstGeom>
        </p:spPr>
      </p:pic>
      <p:sp>
        <p:nvSpPr>
          <p:cNvPr id="31" name="Text 3">
            <a:extLst>
              <a:ext uri="{FF2B5EF4-FFF2-40B4-BE49-F238E27FC236}">
                <a16:creationId xmlns:a16="http://schemas.microsoft.com/office/drawing/2014/main" id="{64DEDA80-B144-4599-B6C4-69B20544A5BF}"/>
              </a:ext>
            </a:extLst>
          </p:cNvPr>
          <p:cNvSpPr/>
          <p:nvPr/>
        </p:nvSpPr>
        <p:spPr>
          <a:xfrm>
            <a:off x="8201645" y="6480183"/>
            <a:ext cx="4703729" cy="495417"/>
          </a:xfrm>
          <a:prstGeom prst="rect">
            <a:avLst/>
          </a:prstGeom>
          <a:noFill/>
          <a:ln/>
        </p:spPr>
        <p:txBody>
          <a:bodyPr wrap="none" lIns="0" tIns="0" rIns="0" bIns="0" rtlCol="0" anchor="t"/>
          <a:lstStyle/>
          <a:p>
            <a:pPr>
              <a:lnSpc>
                <a:spcPts val="2550"/>
              </a:lnSpc>
            </a:pPr>
            <a:r>
              <a:rPr lang="en-US" sz="2400" b="1" dirty="0">
                <a:solidFill>
                  <a:srgbClr val="D7E5D8"/>
                </a:solidFill>
                <a:latin typeface="Syne Extra Bold" pitchFamily="34" charset="0"/>
                <a:ea typeface="Syne Extra Bold" pitchFamily="34" charset="-122"/>
                <a:cs typeface="Syne Extra Bold" pitchFamily="34" charset="-120"/>
              </a:rPr>
              <a:t>Farm Visit</a:t>
            </a:r>
            <a:endParaRPr lang="en-US" sz="2400" dirty="0"/>
          </a:p>
        </p:txBody>
      </p:sp>
      <p:sp>
        <p:nvSpPr>
          <p:cNvPr id="32" name="Text 4">
            <a:extLst>
              <a:ext uri="{FF2B5EF4-FFF2-40B4-BE49-F238E27FC236}">
                <a16:creationId xmlns:a16="http://schemas.microsoft.com/office/drawing/2014/main" id="{46DC789F-5C8B-4907-9A32-21F5C6CFD047}"/>
              </a:ext>
            </a:extLst>
          </p:cNvPr>
          <p:cNvSpPr/>
          <p:nvPr/>
        </p:nvSpPr>
        <p:spPr>
          <a:xfrm>
            <a:off x="8212563" y="6785101"/>
            <a:ext cx="5649661" cy="672703"/>
          </a:xfrm>
          <a:prstGeom prst="rect">
            <a:avLst/>
          </a:prstGeom>
          <a:noFill/>
          <a:ln/>
        </p:spPr>
        <p:txBody>
          <a:bodyPr wrap="square" lIns="0" tIns="0" rIns="0" bIns="0" rtlCol="0" anchor="t"/>
          <a:lstStyle/>
          <a:p>
            <a:pPr>
              <a:lnSpc>
                <a:spcPts val="2600"/>
              </a:lnSpc>
            </a:pPr>
            <a:r>
              <a:rPr lang="en-US" dirty="0">
                <a:solidFill>
                  <a:srgbClr val="D7E5D8"/>
                </a:solidFill>
                <a:latin typeface="Syne" pitchFamily="34" charset="0"/>
                <a:ea typeface="Syne" pitchFamily="34" charset="-122"/>
                <a:cs typeface="Syne" pitchFamily="34" charset="-120"/>
              </a:rPr>
              <a:t>We’ll be offering a farm tour to our potential  </a:t>
            </a:r>
            <a:r>
              <a:rPr lang="en-US" dirty="0">
                <a:solidFill>
                  <a:schemeClr val="bg2">
                    <a:lumMod val="50000"/>
                  </a:schemeClr>
                </a:solidFill>
                <a:latin typeface="Syne" pitchFamily="34" charset="0"/>
                <a:ea typeface="Syne" pitchFamily="34" charset="-122"/>
                <a:cs typeface="Syne" pitchFamily="34" charset="-120"/>
              </a:rPr>
              <a:t>customers</a:t>
            </a:r>
          </a:p>
          <a:p>
            <a:pPr>
              <a:lnSpc>
                <a:spcPts val="2600"/>
              </a:lnSpc>
            </a:pPr>
            <a:r>
              <a:rPr lang="en-US" dirty="0">
                <a:latin typeface="Syne" pitchFamily="34" charset="0"/>
              </a:rPr>
              <a:t>and  have a hands on experience</a:t>
            </a:r>
            <a:endParaRPr lang="en-US" dirty="0"/>
          </a:p>
        </p:txBody>
      </p:sp>
      <p:sp>
        <p:nvSpPr>
          <p:cNvPr id="33" name="Oval 32">
            <a:extLst>
              <a:ext uri="{FF2B5EF4-FFF2-40B4-BE49-F238E27FC236}">
                <a16:creationId xmlns:a16="http://schemas.microsoft.com/office/drawing/2014/main" id="{9C1EC408-9465-4085-86EB-FB6B2C600CF3}"/>
              </a:ext>
            </a:extLst>
          </p:cNvPr>
          <p:cNvSpPr/>
          <p:nvPr/>
        </p:nvSpPr>
        <p:spPr>
          <a:xfrm>
            <a:off x="7530251" y="6648850"/>
            <a:ext cx="274249" cy="764051"/>
          </a:xfrm>
          <a:prstGeom prst="ellipse">
            <a:avLst/>
          </a:prstGeom>
          <a:solidFill>
            <a:srgbClr val="5478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92A64088-0B17-4078-81C8-216FD7404290}"/>
              </a:ext>
            </a:extLst>
          </p:cNvPr>
          <p:cNvSpPr txBox="1"/>
          <p:nvPr/>
        </p:nvSpPr>
        <p:spPr>
          <a:xfrm>
            <a:off x="7512116" y="6811227"/>
            <a:ext cx="305447" cy="369332"/>
          </a:xfrm>
          <a:prstGeom prst="rect">
            <a:avLst/>
          </a:prstGeom>
          <a:noFill/>
        </p:spPr>
        <p:txBody>
          <a:bodyPr wrap="square" rtlCol="0">
            <a:spAutoFit/>
          </a:bodyPr>
          <a:lstStyle/>
          <a:p>
            <a:r>
              <a:rPr lang="en-US" dirty="0"/>
              <a:t>4</a:t>
            </a:r>
            <a:endParaRPr lang="en-AU" dirty="0"/>
          </a:p>
        </p:txBody>
      </p:sp>
    </p:spTree>
    <p:extLst>
      <p:ext uri="{BB962C8B-B14F-4D97-AF65-F5344CB8AC3E}">
        <p14:creationId xmlns:p14="http://schemas.microsoft.com/office/powerpoint/2010/main" val="211136415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254</TotalTime>
  <Words>793</Words>
  <Application>Microsoft Office PowerPoint</Application>
  <PresentationFormat>Custom</PresentationFormat>
  <Paragraphs>120</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Syne</vt:lpstr>
      <vt:lpstr>Arial</vt:lpstr>
      <vt:lpstr>Trebuchet MS</vt:lpstr>
      <vt:lpstr>Syne Extra Bold</vt:lpstr>
      <vt:lpstr>Wingdings 3</vt:lpstr>
      <vt:lpstr>Calibri</vt:lpstr>
      <vt:lpstr>Alef</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Abdullah Mahmud</cp:lastModifiedBy>
  <cp:revision>32</cp:revision>
  <dcterms:created xsi:type="dcterms:W3CDTF">2024-11-03T17:29:06Z</dcterms:created>
  <dcterms:modified xsi:type="dcterms:W3CDTF">2024-11-05T19:59:39Z</dcterms:modified>
</cp:coreProperties>
</file>